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sldIdLst>
    <p:sldId id="256" r:id="rId2"/>
    <p:sldId id="261" r:id="rId3"/>
    <p:sldId id="259" r:id="rId4"/>
    <p:sldId id="272" r:id="rId5"/>
    <p:sldId id="285" r:id="rId6"/>
    <p:sldId id="286" r:id="rId7"/>
    <p:sldId id="288" r:id="rId8"/>
    <p:sldId id="289" r:id="rId9"/>
    <p:sldId id="299" r:id="rId10"/>
    <p:sldId id="275" r:id="rId11"/>
    <p:sldId id="280" r:id="rId12"/>
    <p:sldId id="290" r:id="rId13"/>
    <p:sldId id="291" r:id="rId14"/>
    <p:sldId id="276" r:id="rId15"/>
    <p:sldId id="292" r:id="rId16"/>
    <p:sldId id="277" r:id="rId17"/>
    <p:sldId id="278" r:id="rId18"/>
    <p:sldId id="283" r:id="rId19"/>
    <p:sldId id="274" r:id="rId20"/>
    <p:sldId id="298" r:id="rId21"/>
    <p:sldId id="29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ED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862" autoAdjust="0"/>
  </p:normalViewPr>
  <p:slideViewPr>
    <p:cSldViewPr>
      <p:cViewPr varScale="1">
        <p:scale>
          <a:sx n="100" d="100"/>
          <a:sy n="100" d="100"/>
        </p:scale>
        <p:origin x="954" y="90"/>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ttman, Barry" userId="bff186cd-6ce8-41ba-8e8c-e85cdef216de" providerId="ADAL" clId="{695164D2-2D05-4AA0-8758-17516F472E73}"/>
    <pc:docChg chg="undo custSel addSld delSld modSld sldOrd">
      <pc:chgData name="Wittman, Barry" userId="bff186cd-6ce8-41ba-8e8c-e85cdef216de" providerId="ADAL" clId="{695164D2-2D05-4AA0-8758-17516F472E73}" dt="2026-08-24T16:03:20.331" v="2723" actId="14100"/>
      <pc:docMkLst>
        <pc:docMk/>
      </pc:docMkLst>
      <pc:sldChg chg="modSp">
        <pc:chgData name="Wittman, Barry" userId="bff186cd-6ce8-41ba-8e8c-e85cdef216de" providerId="ADAL" clId="{695164D2-2D05-4AA0-8758-17516F472E73}" dt="2026-08-24T12:53:54.264" v="11"/>
        <pc:sldMkLst>
          <pc:docMk/>
          <pc:sldMk cId="0" sldId="256"/>
        </pc:sldMkLst>
        <pc:spChg chg="mod">
          <ac:chgData name="Wittman, Barry" userId="bff186cd-6ce8-41ba-8e8c-e85cdef216de" providerId="ADAL" clId="{695164D2-2D05-4AA0-8758-17516F472E73}" dt="2026-08-24T12:52:56.451" v="8" actId="20577"/>
          <ac:spMkLst>
            <pc:docMk/>
            <pc:sldMk cId="0" sldId="256"/>
            <ac:spMk id="2" creationId="{00000000-0000-0000-0000-000000000000}"/>
          </ac:spMkLst>
        </pc:spChg>
        <pc:spChg chg="mod">
          <ac:chgData name="Wittman, Barry" userId="bff186cd-6ce8-41ba-8e8c-e85cdef216de" providerId="ADAL" clId="{695164D2-2D05-4AA0-8758-17516F472E73}" dt="2026-08-24T12:53:54.264" v="11"/>
          <ac:spMkLst>
            <pc:docMk/>
            <pc:sldMk cId="0" sldId="256"/>
            <ac:spMk id="3" creationId="{00000000-0000-0000-0000-000000000000}"/>
          </ac:spMkLst>
        </pc:spChg>
      </pc:sldChg>
      <pc:sldChg chg="modSp modAnim">
        <pc:chgData name="Wittman, Barry" userId="bff186cd-6ce8-41ba-8e8c-e85cdef216de" providerId="ADAL" clId="{695164D2-2D05-4AA0-8758-17516F472E73}" dt="2026-08-24T12:57:52.915" v="42" actId="20577"/>
        <pc:sldMkLst>
          <pc:docMk/>
          <pc:sldMk cId="0" sldId="267"/>
        </pc:sldMkLst>
        <pc:spChg chg="mod">
          <ac:chgData name="Wittman, Barry" userId="bff186cd-6ce8-41ba-8e8c-e85cdef216de" providerId="ADAL" clId="{695164D2-2D05-4AA0-8758-17516F472E73}" dt="2026-08-24T12:57:52.915" v="42" actId="20577"/>
          <ac:spMkLst>
            <pc:docMk/>
            <pc:sldMk cId="0" sldId="267"/>
            <ac:spMk id="5" creationId="{00000000-0000-0000-0000-000000000000}"/>
          </ac:spMkLst>
        </pc:spChg>
      </pc:sldChg>
      <pc:sldChg chg="modSp">
        <pc:chgData name="Wittman, Barry" userId="bff186cd-6ce8-41ba-8e8c-e85cdef216de" providerId="ADAL" clId="{695164D2-2D05-4AA0-8758-17516F472E73}" dt="2026-08-24T16:03:20.331" v="2723" actId="14100"/>
        <pc:sldMkLst>
          <pc:docMk/>
          <pc:sldMk cId="0" sldId="273"/>
        </pc:sldMkLst>
        <pc:graphicFrameChg chg="mod modGraphic">
          <ac:chgData name="Wittman, Barry" userId="bff186cd-6ce8-41ba-8e8c-e85cdef216de" providerId="ADAL" clId="{695164D2-2D05-4AA0-8758-17516F472E73}" dt="2026-08-24T16:03:20.331" v="2723" actId="14100"/>
          <ac:graphicFrameMkLst>
            <pc:docMk/>
            <pc:sldMk cId="0" sldId="273"/>
            <ac:graphicFrameMk id="2" creationId="{9688CE67-5F52-461A-AA9B-C50A10EA8DF4}"/>
          </ac:graphicFrameMkLst>
        </pc:graphicFrameChg>
      </pc:sldChg>
      <pc:sldChg chg="modSp ord modAnim">
        <pc:chgData name="Wittman, Barry" userId="bff186cd-6ce8-41ba-8e8c-e85cdef216de" providerId="ADAL" clId="{695164D2-2D05-4AA0-8758-17516F472E73}" dt="2026-08-24T12:58:25.652" v="63" actId="20577"/>
        <pc:sldMkLst>
          <pc:docMk/>
          <pc:sldMk cId="0" sldId="277"/>
        </pc:sldMkLst>
        <pc:spChg chg="mod">
          <ac:chgData name="Wittman, Barry" userId="bff186cd-6ce8-41ba-8e8c-e85cdef216de" providerId="ADAL" clId="{695164D2-2D05-4AA0-8758-17516F472E73}" dt="2026-08-24T12:58:25.652" v="63" actId="20577"/>
          <ac:spMkLst>
            <pc:docMk/>
            <pc:sldMk cId="0" sldId="277"/>
            <ac:spMk id="3" creationId="{00000000-0000-0000-0000-000000000000}"/>
          </ac:spMkLst>
        </pc:spChg>
      </pc:sldChg>
      <pc:sldChg chg="modSp modAnim">
        <pc:chgData name="Wittman, Barry" userId="bff186cd-6ce8-41ba-8e8c-e85cdef216de" providerId="ADAL" clId="{695164D2-2D05-4AA0-8758-17516F472E73}" dt="2026-08-24T13:01:51.957" v="625"/>
        <pc:sldMkLst>
          <pc:docMk/>
          <pc:sldMk cId="0" sldId="281"/>
        </pc:sldMkLst>
        <pc:spChg chg="mod">
          <ac:chgData name="Wittman, Barry" userId="bff186cd-6ce8-41ba-8e8c-e85cdef216de" providerId="ADAL" clId="{695164D2-2D05-4AA0-8758-17516F472E73}" dt="2026-08-24T13:01:43.876" v="624" actId="27636"/>
          <ac:spMkLst>
            <pc:docMk/>
            <pc:sldMk cId="0" sldId="281"/>
            <ac:spMk id="5" creationId="{00000000-0000-0000-0000-000000000000}"/>
          </ac:spMkLst>
        </pc:spChg>
      </pc:sldChg>
      <pc:sldChg chg="modSp">
        <pc:chgData name="Wittman, Barry" userId="bff186cd-6ce8-41ba-8e8c-e85cdef216de" providerId="ADAL" clId="{695164D2-2D05-4AA0-8758-17516F472E73}" dt="2026-08-24T13:02:05.270" v="634" actId="20577"/>
        <pc:sldMkLst>
          <pc:docMk/>
          <pc:sldMk cId="0" sldId="282"/>
        </pc:sldMkLst>
        <pc:spChg chg="mod">
          <ac:chgData name="Wittman, Barry" userId="bff186cd-6ce8-41ba-8e8c-e85cdef216de" providerId="ADAL" clId="{695164D2-2D05-4AA0-8758-17516F472E73}" dt="2026-08-24T13:02:05.270" v="634" actId="20577"/>
          <ac:spMkLst>
            <pc:docMk/>
            <pc:sldMk cId="0" sldId="282"/>
            <ac:spMk id="3" creationId="{00000000-0000-0000-0000-000000000000}"/>
          </ac:spMkLst>
        </pc:spChg>
      </pc:sldChg>
      <pc:sldChg chg="modSp modAnim">
        <pc:chgData name="Wittman, Barry" userId="bff186cd-6ce8-41ba-8e8c-e85cdef216de" providerId="ADAL" clId="{695164D2-2D05-4AA0-8758-17516F472E73}" dt="2026-08-24T13:03:20.713" v="760"/>
        <pc:sldMkLst>
          <pc:docMk/>
          <pc:sldMk cId="0" sldId="283"/>
        </pc:sldMkLst>
        <pc:spChg chg="mod">
          <ac:chgData name="Wittman, Barry" userId="bff186cd-6ce8-41ba-8e8c-e85cdef216de" providerId="ADAL" clId="{695164D2-2D05-4AA0-8758-17516F472E73}" dt="2026-08-24T13:03:14.772" v="759" actId="20577"/>
          <ac:spMkLst>
            <pc:docMk/>
            <pc:sldMk cId="0" sldId="283"/>
            <ac:spMk id="5" creationId="{00000000-0000-0000-0000-000000000000}"/>
          </ac:spMkLst>
        </pc:spChg>
      </pc:sldChg>
      <pc:sldChg chg="modSp">
        <pc:chgData name="Wittman, Barry" userId="bff186cd-6ce8-41ba-8e8c-e85cdef216de" providerId="ADAL" clId="{695164D2-2D05-4AA0-8758-17516F472E73}" dt="2026-08-24T13:03:52.317" v="775" actId="20577"/>
        <pc:sldMkLst>
          <pc:docMk/>
          <pc:sldMk cId="0" sldId="290"/>
        </pc:sldMkLst>
        <pc:graphicFrameChg chg="mod">
          <ac:chgData name="Wittman, Barry" userId="bff186cd-6ce8-41ba-8e8c-e85cdef216de" providerId="ADAL" clId="{695164D2-2D05-4AA0-8758-17516F472E73}" dt="2026-08-24T13:03:52.317" v="775" actId="20577"/>
          <ac:graphicFrameMkLst>
            <pc:docMk/>
            <pc:sldMk cId="0" sldId="290"/>
            <ac:graphicFrameMk id="8" creationId="{00000000-0000-0000-0000-000000000000}"/>
          </ac:graphicFrameMkLst>
        </pc:graphicFrameChg>
      </pc:sldChg>
      <pc:sldChg chg="modSp modAnim">
        <pc:chgData name="Wittman, Barry" userId="bff186cd-6ce8-41ba-8e8c-e85cdef216de" providerId="ADAL" clId="{695164D2-2D05-4AA0-8758-17516F472E73}" dt="2026-08-24T14:14:44.591" v="1931" actId="207"/>
        <pc:sldMkLst>
          <pc:docMk/>
          <pc:sldMk cId="0" sldId="297"/>
        </pc:sldMkLst>
        <pc:spChg chg="mod">
          <ac:chgData name="Wittman, Barry" userId="bff186cd-6ce8-41ba-8e8c-e85cdef216de" providerId="ADAL" clId="{695164D2-2D05-4AA0-8758-17516F472E73}" dt="2026-08-24T14:14:44.591" v="1931" actId="207"/>
          <ac:spMkLst>
            <pc:docMk/>
            <pc:sldMk cId="0" sldId="297"/>
            <ac:spMk id="5" creationId="{00000000-0000-0000-0000-000000000000}"/>
          </ac:spMkLst>
        </pc:spChg>
      </pc:sldChg>
      <pc:sldChg chg="modSp modAnim">
        <pc:chgData name="Wittman, Barry" userId="bff186cd-6ce8-41ba-8e8c-e85cdef216de" providerId="ADAL" clId="{695164D2-2D05-4AA0-8758-17516F472E73}" dt="2026-08-24T14:18:42.389" v="2494" actId="20577"/>
        <pc:sldMkLst>
          <pc:docMk/>
          <pc:sldMk cId="0" sldId="298"/>
        </pc:sldMkLst>
        <pc:spChg chg="mod">
          <ac:chgData name="Wittman, Barry" userId="bff186cd-6ce8-41ba-8e8c-e85cdef216de" providerId="ADAL" clId="{695164D2-2D05-4AA0-8758-17516F472E73}" dt="2026-08-24T14:18:42.389" v="2494" actId="20577"/>
          <ac:spMkLst>
            <pc:docMk/>
            <pc:sldMk cId="0" sldId="298"/>
            <ac:spMk id="3" creationId="{00000000-0000-0000-0000-000000000000}"/>
          </ac:spMkLst>
        </pc:spChg>
      </pc:sldChg>
      <pc:sldChg chg="modSp modAnim">
        <pc:chgData name="Wittman, Barry" userId="bff186cd-6ce8-41ba-8e8c-e85cdef216de" providerId="ADAL" clId="{695164D2-2D05-4AA0-8758-17516F472E73}" dt="2026-08-24T13:06:52.648" v="1034" actId="27636"/>
        <pc:sldMkLst>
          <pc:docMk/>
          <pc:sldMk cId="1592377609" sldId="347"/>
        </pc:sldMkLst>
        <pc:spChg chg="mod">
          <ac:chgData name="Wittman, Barry" userId="bff186cd-6ce8-41ba-8e8c-e85cdef216de" providerId="ADAL" clId="{695164D2-2D05-4AA0-8758-17516F472E73}" dt="2026-08-24T13:06:52.648" v="1034" actId="27636"/>
          <ac:spMkLst>
            <pc:docMk/>
            <pc:sldMk cId="1592377609" sldId="347"/>
            <ac:spMk id="3" creationId="{74123271-82F1-402A-8AAE-4B942F8BE1D9}"/>
          </ac:spMkLst>
        </pc:spChg>
      </pc:sldChg>
      <pc:sldChg chg="modSp">
        <pc:chgData name="Wittman, Barry" userId="bff186cd-6ce8-41ba-8e8c-e85cdef216de" providerId="ADAL" clId="{695164D2-2D05-4AA0-8758-17516F472E73}" dt="2026-08-24T13:07:21.815" v="1057" actId="20577"/>
        <pc:sldMkLst>
          <pc:docMk/>
          <pc:sldMk cId="2309820185" sldId="350"/>
        </pc:sldMkLst>
        <pc:spChg chg="mod">
          <ac:chgData name="Wittman, Barry" userId="bff186cd-6ce8-41ba-8e8c-e85cdef216de" providerId="ADAL" clId="{695164D2-2D05-4AA0-8758-17516F472E73}" dt="2026-08-24T13:07:21.815" v="1057" actId="20577"/>
          <ac:spMkLst>
            <pc:docMk/>
            <pc:sldMk cId="2309820185" sldId="350"/>
            <ac:spMk id="2" creationId="{90E02EBE-72E1-4DA5-A952-4D5D7B357AF9}"/>
          </ac:spMkLst>
        </pc:spChg>
      </pc:sldChg>
      <pc:sldChg chg="modSp modAnim">
        <pc:chgData name="Wittman, Barry" userId="bff186cd-6ce8-41ba-8e8c-e85cdef216de" providerId="ADAL" clId="{695164D2-2D05-4AA0-8758-17516F472E73}" dt="2026-08-24T14:16:50.411" v="2185" actId="20577"/>
        <pc:sldMkLst>
          <pc:docMk/>
          <pc:sldMk cId="1138991687" sldId="351"/>
        </pc:sldMkLst>
        <pc:spChg chg="mod">
          <ac:chgData name="Wittman, Barry" userId="bff186cd-6ce8-41ba-8e8c-e85cdef216de" providerId="ADAL" clId="{695164D2-2D05-4AA0-8758-17516F472E73}" dt="2026-08-24T13:07:29.050" v="1080" actId="20577"/>
          <ac:spMkLst>
            <pc:docMk/>
            <pc:sldMk cId="1138991687" sldId="351"/>
            <ac:spMk id="2" creationId="{36CA2809-F1FC-43F2-9CF8-F6B595659800}"/>
          </ac:spMkLst>
        </pc:spChg>
        <pc:spChg chg="mod">
          <ac:chgData name="Wittman, Barry" userId="bff186cd-6ce8-41ba-8e8c-e85cdef216de" providerId="ADAL" clId="{695164D2-2D05-4AA0-8758-17516F472E73}" dt="2026-08-24T14:16:50.411" v="2185" actId="20577"/>
          <ac:spMkLst>
            <pc:docMk/>
            <pc:sldMk cId="1138991687" sldId="351"/>
            <ac:spMk id="3" creationId="{403A0581-8BE7-4261-BA56-2CD729A6D322}"/>
          </ac:spMkLst>
        </pc:spChg>
      </pc:sldChg>
      <pc:sldChg chg="modSp modAnim">
        <pc:chgData name="Wittman, Barry" userId="bff186cd-6ce8-41ba-8e8c-e85cdef216de" providerId="ADAL" clId="{695164D2-2D05-4AA0-8758-17516F472E73}" dt="2026-08-24T13:05:34.190" v="1013" actId="20577"/>
        <pc:sldMkLst>
          <pc:docMk/>
          <pc:sldMk cId="0" sldId="361"/>
        </pc:sldMkLst>
        <pc:spChg chg="mod">
          <ac:chgData name="Wittman, Barry" userId="bff186cd-6ce8-41ba-8e8c-e85cdef216de" providerId="ADAL" clId="{695164D2-2D05-4AA0-8758-17516F472E73}" dt="2026-08-24T13:05:34.190" v="1013" actId="20577"/>
          <ac:spMkLst>
            <pc:docMk/>
            <pc:sldMk cId="0" sldId="361"/>
            <ac:spMk id="3" creationId="{00000000-0000-0000-0000-000000000000}"/>
          </ac:spMkLst>
        </pc:spChg>
      </pc:sldChg>
      <pc:sldChg chg="modSp add ord">
        <pc:chgData name="Wittman, Barry" userId="bff186cd-6ce8-41ba-8e8c-e85cdef216de" providerId="ADAL" clId="{695164D2-2D05-4AA0-8758-17516F472E73}" dt="2026-08-24T12:59:00.671" v="88" actId="20577"/>
        <pc:sldMkLst>
          <pc:docMk/>
          <pc:sldMk cId="3062128175" sldId="362"/>
        </pc:sldMkLst>
        <pc:spChg chg="mod">
          <ac:chgData name="Wittman, Barry" userId="bff186cd-6ce8-41ba-8e8c-e85cdef216de" providerId="ADAL" clId="{695164D2-2D05-4AA0-8758-17516F472E73}" dt="2026-08-24T12:59:00.671" v="88" actId="20577"/>
          <ac:spMkLst>
            <pc:docMk/>
            <pc:sldMk cId="3062128175" sldId="362"/>
            <ac:spMk id="2" creationId="{4F42768B-9689-48ED-8257-92F925F3F8FE}"/>
          </ac:spMkLst>
        </pc:spChg>
      </pc:sldChg>
      <pc:sldChg chg="addSp delSp modSp add modAnim">
        <pc:chgData name="Wittman, Barry" userId="bff186cd-6ce8-41ba-8e8c-e85cdef216de" providerId="ADAL" clId="{695164D2-2D05-4AA0-8758-17516F472E73}" dt="2026-08-24T13:00:26.850" v="362"/>
        <pc:sldMkLst>
          <pc:docMk/>
          <pc:sldMk cId="642558734" sldId="363"/>
        </pc:sldMkLst>
        <pc:spChg chg="del">
          <ac:chgData name="Wittman, Barry" userId="bff186cd-6ce8-41ba-8e8c-e85cdef216de" providerId="ADAL" clId="{695164D2-2D05-4AA0-8758-17516F472E73}" dt="2026-08-24T12:59:06.641" v="90"/>
          <ac:spMkLst>
            <pc:docMk/>
            <pc:sldMk cId="642558734" sldId="363"/>
            <ac:spMk id="2" creationId="{A1AE8A48-C0DA-46F7-BDDE-83021B01DA8D}"/>
          </ac:spMkLst>
        </pc:spChg>
        <pc:spChg chg="del">
          <ac:chgData name="Wittman, Barry" userId="bff186cd-6ce8-41ba-8e8c-e85cdef216de" providerId="ADAL" clId="{695164D2-2D05-4AA0-8758-17516F472E73}" dt="2026-08-24T12:59:06.641" v="90"/>
          <ac:spMkLst>
            <pc:docMk/>
            <pc:sldMk cId="642558734" sldId="363"/>
            <ac:spMk id="3" creationId="{8BF90A45-457D-4483-B3B7-EB6E211A8A47}"/>
          </ac:spMkLst>
        </pc:spChg>
        <pc:spChg chg="add mod">
          <ac:chgData name="Wittman, Barry" userId="bff186cd-6ce8-41ba-8e8c-e85cdef216de" providerId="ADAL" clId="{695164D2-2D05-4AA0-8758-17516F472E73}" dt="2026-08-24T12:59:09.251" v="100" actId="20577"/>
          <ac:spMkLst>
            <pc:docMk/>
            <pc:sldMk cId="642558734" sldId="363"/>
            <ac:spMk id="4" creationId="{68EE33A1-4011-45F8-B9A1-97A16B3006A9}"/>
          </ac:spMkLst>
        </pc:spChg>
        <pc:spChg chg="add mod">
          <ac:chgData name="Wittman, Barry" userId="bff186cd-6ce8-41ba-8e8c-e85cdef216de" providerId="ADAL" clId="{695164D2-2D05-4AA0-8758-17516F472E73}" dt="2026-08-24T13:00:19.790" v="361" actId="20577"/>
          <ac:spMkLst>
            <pc:docMk/>
            <pc:sldMk cId="642558734" sldId="363"/>
            <ac:spMk id="5" creationId="{6100F9BC-688D-403B-9397-47695A6F8C4C}"/>
          </ac:spMkLst>
        </pc:spChg>
      </pc:sldChg>
      <pc:sldChg chg="modSp add modAnim">
        <pc:chgData name="Wittman, Barry" userId="bff186cd-6ce8-41ba-8e8c-e85cdef216de" providerId="ADAL" clId="{695164D2-2D05-4AA0-8758-17516F472E73}" dt="2026-08-24T14:16:24.900" v="2160" actId="113"/>
        <pc:sldMkLst>
          <pc:docMk/>
          <pc:sldMk cId="671103868" sldId="364"/>
        </pc:sldMkLst>
        <pc:spChg chg="mod">
          <ac:chgData name="Wittman, Barry" userId="bff186cd-6ce8-41ba-8e8c-e85cdef216de" providerId="ADAL" clId="{695164D2-2D05-4AA0-8758-17516F472E73}" dt="2026-08-24T14:12:04.742" v="1764" actId="20577"/>
          <ac:spMkLst>
            <pc:docMk/>
            <pc:sldMk cId="671103868" sldId="364"/>
            <ac:spMk id="2" creationId="{25BAA146-8442-4FFF-8FD0-B8594E356766}"/>
          </ac:spMkLst>
        </pc:spChg>
        <pc:spChg chg="mod">
          <ac:chgData name="Wittman, Barry" userId="bff186cd-6ce8-41ba-8e8c-e85cdef216de" providerId="ADAL" clId="{695164D2-2D05-4AA0-8758-17516F472E73}" dt="2026-08-24T14:16:24.900" v="2160" actId="113"/>
          <ac:spMkLst>
            <pc:docMk/>
            <pc:sldMk cId="671103868" sldId="364"/>
            <ac:spMk id="3" creationId="{5E27FF1E-1BA4-41B6-85A0-73646D5C8943}"/>
          </ac:spMkLst>
        </pc:spChg>
      </pc:sldChg>
      <pc:sldChg chg="modSp add modAnim">
        <pc:chgData name="Wittman, Barry" userId="bff186cd-6ce8-41ba-8e8c-e85cdef216de" providerId="ADAL" clId="{695164D2-2D05-4AA0-8758-17516F472E73}" dt="2026-08-24T14:16:16.673" v="2158"/>
        <pc:sldMkLst>
          <pc:docMk/>
          <pc:sldMk cId="405422085" sldId="365"/>
        </pc:sldMkLst>
        <pc:spChg chg="mod">
          <ac:chgData name="Wittman, Barry" userId="bff186cd-6ce8-41ba-8e8c-e85cdef216de" providerId="ADAL" clId="{695164D2-2D05-4AA0-8758-17516F472E73}" dt="2026-08-24T14:14:57.314" v="1946" actId="20577"/>
          <ac:spMkLst>
            <pc:docMk/>
            <pc:sldMk cId="405422085" sldId="365"/>
            <ac:spMk id="2" creationId="{F885F345-3A11-42D1-AF1A-FC2689088585}"/>
          </ac:spMkLst>
        </pc:spChg>
        <pc:spChg chg="mod">
          <ac:chgData name="Wittman, Barry" userId="bff186cd-6ce8-41ba-8e8c-e85cdef216de" providerId="ADAL" clId="{695164D2-2D05-4AA0-8758-17516F472E73}" dt="2026-08-24T14:16:05.119" v="2156" actId="20577"/>
          <ac:spMkLst>
            <pc:docMk/>
            <pc:sldMk cId="405422085" sldId="365"/>
            <ac:spMk id="3" creationId="{74F6DF37-AA21-4FD0-B2B9-3DB1F00C08FC}"/>
          </ac:spMkLst>
        </pc:spChg>
      </pc:sldChg>
      <pc:sldChg chg="modSp add modAnim">
        <pc:chgData name="Wittman, Barry" userId="bff186cd-6ce8-41ba-8e8c-e85cdef216de" providerId="ADAL" clId="{695164D2-2D05-4AA0-8758-17516F472E73}" dt="2026-08-24T14:18:08.942" v="2421"/>
        <pc:sldMkLst>
          <pc:docMk/>
          <pc:sldMk cId="60416327" sldId="366"/>
        </pc:sldMkLst>
        <pc:spChg chg="mod">
          <ac:chgData name="Wittman, Barry" userId="bff186cd-6ce8-41ba-8e8c-e85cdef216de" providerId="ADAL" clId="{695164D2-2D05-4AA0-8758-17516F472E73}" dt="2026-08-24T14:17:09.128" v="2207" actId="20577"/>
          <ac:spMkLst>
            <pc:docMk/>
            <pc:sldMk cId="60416327" sldId="366"/>
            <ac:spMk id="2" creationId="{8FB3D778-95F2-411D-8C82-0BA39CACBBB8}"/>
          </ac:spMkLst>
        </pc:spChg>
        <pc:spChg chg="mod">
          <ac:chgData name="Wittman, Barry" userId="bff186cd-6ce8-41ba-8e8c-e85cdef216de" providerId="ADAL" clId="{695164D2-2D05-4AA0-8758-17516F472E73}" dt="2026-08-24T14:18:05.194" v="2420" actId="20577"/>
          <ac:spMkLst>
            <pc:docMk/>
            <pc:sldMk cId="60416327" sldId="366"/>
            <ac:spMk id="3" creationId="{5E87364A-EACB-4D23-A138-1397A60F147E}"/>
          </ac:spMkLst>
        </pc:spChg>
      </pc:sldChg>
    </pc:docChg>
  </pc:docChgLst>
  <pc:docChgLst>
    <pc:chgData name="Wittman, Barry" userId="bff186cd-6ce8-41ba-8e8c-e85cdef216de" providerId="ADAL" clId="{F24FD47C-BFE7-4611-857C-17C28F3C8878}"/>
    <pc:docChg chg="custSel addSld delSld modSld">
      <pc:chgData name="Wittman, Barry" userId="bff186cd-6ce8-41ba-8e8c-e85cdef216de" providerId="ADAL" clId="{F24FD47C-BFE7-4611-857C-17C28F3C8878}" dt="2026-08-31T15:26:50.683" v="96" actId="6549"/>
      <pc:docMkLst>
        <pc:docMk/>
      </pc:docMkLst>
      <pc:sldChg chg="del mod">
        <pc:chgData name="Wittman, Barry" userId="bff186cd-6ce8-41ba-8e8c-e85cdef216de" providerId="ADAL" clId="{F24FD47C-BFE7-4611-857C-17C28F3C8878}" dt="2026-08-31T15:23:58.907" v="29" actId="2696"/>
        <pc:sldMkLst>
          <pc:docMk/>
          <pc:sldMk cId="0" sldId="259"/>
        </pc:sldMkLst>
      </pc:sldChg>
      <pc:sldChg chg="modSp">
        <pc:chgData name="Wittman, Barry" userId="bff186cd-6ce8-41ba-8e8c-e85cdef216de" providerId="ADAL" clId="{F24FD47C-BFE7-4611-857C-17C28F3C8878}" dt="2026-08-31T15:26:11.659" v="94" actId="20577"/>
        <pc:sldMkLst>
          <pc:docMk/>
          <pc:sldMk cId="0" sldId="273"/>
        </pc:sldMkLst>
        <pc:graphicFrameChg chg="mod modGraphic">
          <ac:chgData name="Wittman, Barry" userId="bff186cd-6ce8-41ba-8e8c-e85cdef216de" providerId="ADAL" clId="{F24FD47C-BFE7-4611-857C-17C28F3C8878}" dt="2026-08-31T15:26:11.659" v="94" actId="20577"/>
          <ac:graphicFrameMkLst>
            <pc:docMk/>
            <pc:sldMk cId="0" sldId="273"/>
            <ac:graphicFrameMk id="2" creationId="{9688CE67-5F52-461A-AA9B-C50A10EA8DF4}"/>
          </ac:graphicFrameMkLst>
        </pc:graphicFrameChg>
      </pc:sldChg>
      <pc:sldChg chg="modSp">
        <pc:chgData name="Wittman, Barry" userId="bff186cd-6ce8-41ba-8e8c-e85cdef216de" providerId="ADAL" clId="{F24FD47C-BFE7-4611-857C-17C28F3C8878}" dt="2026-08-31T15:26:50.683" v="96" actId="6549"/>
        <pc:sldMkLst>
          <pc:docMk/>
          <pc:sldMk cId="0" sldId="297"/>
        </pc:sldMkLst>
        <pc:spChg chg="mod">
          <ac:chgData name="Wittman, Barry" userId="bff186cd-6ce8-41ba-8e8c-e85cdef216de" providerId="ADAL" clId="{F24FD47C-BFE7-4611-857C-17C28F3C8878}" dt="2026-08-31T15:26:50.683" v="96" actId="6549"/>
          <ac:spMkLst>
            <pc:docMk/>
            <pc:sldMk cId="0" sldId="297"/>
            <ac:spMk id="5" creationId="{00000000-0000-0000-0000-000000000000}"/>
          </ac:spMkLst>
        </pc:spChg>
      </pc:sldChg>
      <pc:sldChg chg="add mod">
        <pc:chgData name="Wittman, Barry" userId="bff186cd-6ce8-41ba-8e8c-e85cdef216de" providerId="ADAL" clId="{F24FD47C-BFE7-4611-857C-17C28F3C8878}" dt="2026-08-31T15:23:55.276" v="28" actId="27918"/>
        <pc:sldMkLst>
          <pc:docMk/>
          <pc:sldMk cId="0" sldId="367"/>
        </pc:sldMkLst>
      </pc:sldChg>
    </pc:docChg>
  </pc:docChgLst>
  <pc:docChgLst>
    <pc:chgData name="Wittman, Barry" userId="bff186cd-6ce8-41ba-8e8c-e85cdef216de" providerId="ADAL" clId="{E3AAD1A8-6862-4E56-A07E-DE336070C7FF}"/>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7FE8EF-7E1D-4CC2-BD9F-B1936C0AC818}" type="datetimeFigureOut">
              <a:rPr lang="en-US" smtClean="0"/>
              <a:pPr/>
              <a:t>9/16/2026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068796-915B-4F4F-972A-93A5DBC2787E}" type="slidenum">
              <a:rPr lang="en-US" smtClean="0"/>
              <a:pPr/>
              <a:t>‹#›</a:t>
            </a:fld>
            <a:endParaRPr lang="en-US"/>
          </a:p>
        </p:txBody>
      </p:sp>
    </p:spTree>
    <p:extLst>
      <p:ext uri="{BB962C8B-B14F-4D97-AF65-F5344CB8AC3E}">
        <p14:creationId xmlns:p14="http://schemas.microsoft.com/office/powerpoint/2010/main" val="2827147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068796-915B-4F4F-972A-93A5DBC2787E}" type="slidenum">
              <a:rPr lang="en-US" smtClean="0"/>
              <a:pPr/>
              <a:t>9</a:t>
            </a:fld>
            <a:endParaRPr lang="en-US"/>
          </a:p>
        </p:txBody>
      </p:sp>
    </p:spTree>
    <p:extLst>
      <p:ext uri="{BB962C8B-B14F-4D97-AF65-F5344CB8AC3E}">
        <p14:creationId xmlns:p14="http://schemas.microsoft.com/office/powerpoint/2010/main" val="4121382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068796-915B-4F4F-972A-93A5DBC2787E}" type="slidenum">
              <a:rPr lang="en-US" smtClean="0"/>
              <a:pPr/>
              <a:t>14</a:t>
            </a:fld>
            <a:endParaRPr lang="en-US"/>
          </a:p>
        </p:txBody>
      </p:sp>
    </p:spTree>
    <p:extLst>
      <p:ext uri="{BB962C8B-B14F-4D97-AF65-F5344CB8AC3E}">
        <p14:creationId xmlns:p14="http://schemas.microsoft.com/office/powerpoint/2010/main" val="2005574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1" y="0"/>
            <a:ext cx="12191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ctrTitle"/>
          </p:nvPr>
        </p:nvSpPr>
        <p:spPr>
          <a:xfrm>
            <a:off x="914400" y="3355848"/>
            <a:ext cx="107696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914400" y="1828800"/>
            <a:ext cx="107696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8A57E976-8075-4937-B12C-3CC32E54B43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B3FC0-58E1-4035-BA6F-4BC11C5567AF}" type="slidenum">
              <a:rPr lang="en-US" smtClean="0"/>
              <a:pPr/>
              <a:t>‹#›</a:t>
            </a:fld>
            <a:endParaRPr lang="en-US"/>
          </a:p>
        </p:txBody>
      </p:sp>
      <p:sp>
        <p:nvSpPr>
          <p:cNvPr id="10" name="Rectangle 9"/>
          <p:cNvSpPr/>
          <p:nvPr/>
        </p:nvSpPr>
        <p:spPr bwMode="invGray">
          <a:xfrm>
            <a:off x="0" y="5128334"/>
            <a:ext cx="12192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55448"/>
            <a:ext cx="109728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7E976-8075-4937-B12C-3CC32E54B43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B3FC0-58E1-4035-BA6F-4BC11C5567A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12192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ectangle 11"/>
          <p:cNvSpPr/>
          <p:nvPr/>
        </p:nvSpPr>
        <p:spPr bwMode="invGray">
          <a:xfrm>
            <a:off x="0" y="2602520"/>
            <a:ext cx="12192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999744" y="118872"/>
            <a:ext cx="10684256"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987552" y="1828800"/>
            <a:ext cx="10696448"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8A57E976-8075-4937-B12C-3CC32E54B43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B3FC0-58E1-4035-BA6F-4BC11C5567A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1773936"/>
            <a:ext cx="53848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773936"/>
            <a:ext cx="53848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A57E976-8075-4937-B12C-3CC32E54B430}"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7B3FC0-58E1-4035-BA6F-4BC11C5567A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609600" y="1698988"/>
            <a:ext cx="5386917"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609600" y="2449512"/>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6193368" y="1698988"/>
            <a:ext cx="5389033"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6193368" y="2449512"/>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8A57E976-8075-4937-B12C-3CC32E54B430}" type="datetimeFigureOut">
              <a:rPr lang="en-US" smtClean="0"/>
              <a:pPr/>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7B3FC0-58E1-4035-BA6F-4BC11C5567A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8A57E976-8075-4937-B12C-3CC32E54B430}" type="datetimeFigureOut">
              <a:rPr lang="en-US" smtClean="0"/>
              <a:pPr/>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7B3FC0-58E1-4035-BA6F-4BC11C5567A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57E976-8075-4937-B12C-3CC32E54B430}" type="datetimeFigureOut">
              <a:rPr lang="en-US" smtClean="0"/>
              <a:pPr/>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7B3FC0-58E1-4035-BA6F-4BC11C5567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784" y="152400"/>
            <a:ext cx="3364992"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4025837" y="1743134"/>
            <a:ext cx="7894188"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223784" y="1730018"/>
            <a:ext cx="329184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8A57E976-8075-4937-B12C-3CC32E54B430}"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7B3FC0-58E1-4035-BA6F-4BC11C5567AF}" type="slidenum">
              <a:rPr lang="en-US" smtClean="0"/>
              <a:pPr/>
              <a:t>‹#›</a:t>
            </a:fld>
            <a:endParaRPr lang="en-US"/>
          </a:p>
        </p:txBody>
      </p:sp>
      <p:sp>
        <p:nvSpPr>
          <p:cNvPr id="12" name="Rectangle 11"/>
          <p:cNvSpPr/>
          <p:nvPr/>
        </p:nvSpPr>
        <p:spPr bwMode="invGray">
          <a:xfrm>
            <a:off x="3807649" y="0"/>
            <a:ext cx="6096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9" name="Rectangle 8"/>
          <p:cNvSpPr/>
          <p:nvPr/>
        </p:nvSpPr>
        <p:spPr bwMode="invGray">
          <a:xfrm>
            <a:off x="3807649" y="0"/>
            <a:ext cx="6096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5448"/>
            <a:ext cx="3366867"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3871741" y="1484808"/>
            <a:ext cx="8329863"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219456" y="1728216"/>
            <a:ext cx="329184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219456" y="1170432"/>
            <a:ext cx="3364992" cy="201168"/>
          </a:xfrm>
        </p:spPr>
        <p:txBody>
          <a:bodyPr/>
          <a:lstStyle/>
          <a:p>
            <a:fld id="{8A57E976-8075-4937-B12C-3CC32E54B430}" type="datetimeFigureOut">
              <a:rPr lang="en-US" smtClean="0"/>
              <a:pPr/>
              <a:t>9/16/2026</a:t>
            </a:fld>
            <a:endParaRPr lang="en-US"/>
          </a:p>
        </p:txBody>
      </p:sp>
      <p:sp>
        <p:nvSpPr>
          <p:cNvPr id="11" name="Rectangle 10"/>
          <p:cNvSpPr/>
          <p:nvPr/>
        </p:nvSpPr>
        <p:spPr>
          <a:xfrm>
            <a:off x="3807649" y="0"/>
            <a:ext cx="6096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9" name="Rectangle 8"/>
          <p:cNvSpPr/>
          <p:nvPr/>
        </p:nvSpPr>
        <p:spPr bwMode="invGray">
          <a:xfrm>
            <a:off x="3807649" y="0"/>
            <a:ext cx="6096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6" name="Footer Placeholder 5"/>
          <p:cNvSpPr>
            <a:spLocks noGrp="1"/>
          </p:cNvSpPr>
          <p:nvPr>
            <p:ph type="ftr" sz="quarter" idx="11"/>
          </p:nvPr>
        </p:nvSpPr>
        <p:spPr>
          <a:xfrm>
            <a:off x="4047744" y="1170432"/>
            <a:ext cx="6925056"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11119104" y="1170432"/>
            <a:ext cx="978485" cy="201168"/>
          </a:xfrm>
        </p:spPr>
        <p:txBody>
          <a:bodyPr/>
          <a:lstStyle/>
          <a:p>
            <a:fld id="{DF7B3FC0-58E1-4035-BA6F-4BC11C5567A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7E976-8075-4937-B12C-3CC32E54B430}"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B3FC0-58E1-4035-BA6F-4BC11C5567A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8798560" y="0"/>
            <a:ext cx="6096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8" name="Rectangle 7"/>
          <p:cNvSpPr/>
          <p:nvPr/>
        </p:nvSpPr>
        <p:spPr bwMode="ltGray">
          <a:xfrm>
            <a:off x="8863584" y="0"/>
            <a:ext cx="33528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Vertical Title 1"/>
          <p:cNvSpPr>
            <a:spLocks noGrp="1"/>
          </p:cNvSpPr>
          <p:nvPr>
            <p:ph type="title" orient="vert"/>
          </p:nvPr>
        </p:nvSpPr>
        <p:spPr>
          <a:xfrm>
            <a:off x="9042400" y="274641"/>
            <a:ext cx="2540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304801"/>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7E976-8075-4937-B12C-3CC32E54B430}" type="datetimeFigureOut">
              <a:rPr lang="en-US" smtClean="0"/>
              <a:pPr/>
              <a:t>9/16/2026</a:t>
            </a:fld>
            <a:endParaRPr lang="en-US"/>
          </a:p>
        </p:txBody>
      </p:sp>
      <p:sp>
        <p:nvSpPr>
          <p:cNvPr id="5" name="Footer Placeholder 4"/>
          <p:cNvSpPr>
            <a:spLocks noGrp="1"/>
          </p:cNvSpPr>
          <p:nvPr>
            <p:ph type="ftr" sz="quarter" idx="11"/>
          </p:nvPr>
        </p:nvSpPr>
        <p:spPr>
          <a:xfrm>
            <a:off x="3520796" y="6377460"/>
            <a:ext cx="5115205" cy="365125"/>
          </a:xfrm>
        </p:spPr>
        <p:txBody>
          <a:bodyPr/>
          <a:lstStyle/>
          <a:p>
            <a:endParaRPr lang="en-US"/>
          </a:p>
        </p:txBody>
      </p:sp>
      <p:sp>
        <p:nvSpPr>
          <p:cNvPr id="6" name="Slide Number Placeholder 5"/>
          <p:cNvSpPr>
            <a:spLocks noGrp="1"/>
          </p:cNvSpPr>
          <p:nvPr>
            <p:ph type="sldNum" sz="quarter" idx="12"/>
          </p:nvPr>
        </p:nvSpPr>
        <p:spPr/>
        <p:txBody>
          <a:bodyPr/>
          <a:lstStyle/>
          <a:p>
            <a:fld id="{DF7B3FC0-58E1-4035-BA6F-4BC11C5567A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12192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7" name="Rectangle 6"/>
          <p:cNvSpPr/>
          <p:nvPr/>
        </p:nvSpPr>
        <p:spPr bwMode="ltGray">
          <a:xfrm>
            <a:off x="1" y="1"/>
            <a:ext cx="12191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Placeholder 1"/>
          <p:cNvSpPr>
            <a:spLocks noGrp="1"/>
          </p:cNvSpPr>
          <p:nvPr>
            <p:ph type="title"/>
          </p:nvPr>
        </p:nvSpPr>
        <p:spPr>
          <a:xfrm>
            <a:off x="609600" y="152400"/>
            <a:ext cx="109728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609600" y="1775192"/>
            <a:ext cx="109728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609600" y="6476999"/>
            <a:ext cx="28448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8A57E976-8075-4937-B12C-3CC32E54B430}" type="datetimeFigureOut">
              <a:rPr lang="en-US" smtClean="0"/>
              <a:pPr/>
              <a:t>9/16/2026</a:t>
            </a:fld>
            <a:endParaRPr lang="en-US"/>
          </a:p>
        </p:txBody>
      </p:sp>
      <p:sp>
        <p:nvSpPr>
          <p:cNvPr id="5" name="Footer Placeholder 4"/>
          <p:cNvSpPr>
            <a:spLocks noGrp="1"/>
          </p:cNvSpPr>
          <p:nvPr>
            <p:ph type="ftr" sz="quarter" idx="3"/>
          </p:nvPr>
        </p:nvSpPr>
        <p:spPr>
          <a:xfrm>
            <a:off x="3520796" y="6476999"/>
            <a:ext cx="7343625"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10939195" y="6476999"/>
            <a:ext cx="978485"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DF7B3FC0-58E1-4035-BA6F-4BC11C5567A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www.biz-e-training.com/virtual-training-five-questions-to-ask-before-we-begin/"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pxhere.com/de/photo/1543423"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pixabay.com/en/runner-race-competition-male-870349/"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en.wikipedia.org/wiki/Open-air_preaching"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pxhere.com/en/photo/1434347"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SLD 2600</a:t>
            </a:r>
          </a:p>
        </p:txBody>
      </p:sp>
      <p:sp>
        <p:nvSpPr>
          <p:cNvPr id="3" name="Subtitle 2"/>
          <p:cNvSpPr>
            <a:spLocks noGrp="1"/>
          </p:cNvSpPr>
          <p:nvPr>
            <p:ph type="subTitle" idx="1"/>
          </p:nvPr>
        </p:nvSpPr>
        <p:spPr/>
        <p:txBody>
          <a:bodyPr/>
          <a:lstStyle/>
          <a:p>
            <a:r>
              <a:rPr lang="en-US" dirty="0"/>
              <a:t>Week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Strength Finder</a:t>
            </a:r>
          </a:p>
        </p:txBody>
      </p:sp>
      <p:sp>
        <p:nvSpPr>
          <p:cNvPr id="4" name="Text Placeholder 3"/>
          <p:cNvSpPr>
            <a:spLocks noGrp="1"/>
          </p:cNvSpPr>
          <p:nvPr>
            <p:ph type="body" idx="1"/>
          </p:nvPr>
        </p:nvSpPr>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3EFCA-E1F5-4628-9279-D1131BB2AC08}"/>
              </a:ext>
            </a:extLst>
          </p:cNvPr>
          <p:cNvSpPr>
            <a:spLocks noGrp="1"/>
          </p:cNvSpPr>
          <p:nvPr>
            <p:ph type="title"/>
          </p:nvPr>
        </p:nvSpPr>
        <p:spPr/>
        <p:txBody>
          <a:bodyPr/>
          <a:lstStyle/>
          <a:p>
            <a:r>
              <a:rPr lang="en-US"/>
              <a:t>Diversity</a:t>
            </a:r>
          </a:p>
        </p:txBody>
      </p:sp>
      <p:sp>
        <p:nvSpPr>
          <p:cNvPr id="3" name="Content Placeholder 2">
            <a:extLst>
              <a:ext uri="{FF2B5EF4-FFF2-40B4-BE49-F238E27FC236}">
                <a16:creationId xmlns:a16="http://schemas.microsoft.com/office/drawing/2014/main" id="{8A2B0215-6BFC-4A5E-A2A1-CE0094B6A271}"/>
              </a:ext>
            </a:extLst>
          </p:cNvPr>
          <p:cNvSpPr>
            <a:spLocks noGrp="1"/>
          </p:cNvSpPr>
          <p:nvPr>
            <p:ph idx="1"/>
          </p:nvPr>
        </p:nvSpPr>
        <p:spPr/>
        <p:txBody>
          <a:bodyPr>
            <a:normAutofit fontScale="85000" lnSpcReduction="20000"/>
          </a:bodyPr>
          <a:lstStyle/>
          <a:p>
            <a:r>
              <a:rPr lang="en-US"/>
              <a:t>We all think of the typical ways of thinking about diversity: age, race, socio-economic status, etc.</a:t>
            </a:r>
          </a:p>
          <a:p>
            <a:r>
              <a:rPr lang="en-US"/>
              <a:t>But what about diversity in the ways we think?</a:t>
            </a:r>
          </a:p>
          <a:p>
            <a:r>
              <a:rPr lang="en-US"/>
              <a:t>How are the ways we process information, learn, pay attention, and decide, as well as the habits of mind which contribute to our success or failure in work, school and other ventures, diverse?</a:t>
            </a:r>
          </a:p>
          <a:p>
            <a:r>
              <a:rPr lang="en-US"/>
              <a:t>The three instruments which I have used over the last 25 years to measure these sort of diversity are:</a:t>
            </a:r>
          </a:p>
          <a:p>
            <a:pPr lvl="1"/>
            <a:r>
              <a:rPr lang="en-US"/>
              <a:t>Myers-Briggs Type Indicator</a:t>
            </a:r>
          </a:p>
          <a:p>
            <a:pPr lvl="1"/>
            <a:r>
              <a:rPr lang="en-US"/>
              <a:t>Enneagram</a:t>
            </a:r>
          </a:p>
          <a:p>
            <a:pPr lvl="1"/>
            <a:r>
              <a:rPr lang="en-US"/>
              <a:t>StrengthsFinder</a:t>
            </a:r>
          </a:p>
          <a:p>
            <a:pPr marL="457200" lvl="1" indent="0">
              <a:buNone/>
            </a:pPr>
            <a:r>
              <a:rPr lang="en-US"/>
              <a:t>(I also like Howard Gardner’s Theory of Multiple Intelligences)</a:t>
            </a:r>
          </a:p>
        </p:txBody>
      </p:sp>
      <p:pic>
        <p:nvPicPr>
          <p:cNvPr id="5" name="Picture 4">
            <a:extLst>
              <a:ext uri="{FF2B5EF4-FFF2-40B4-BE49-F238E27FC236}">
                <a16:creationId xmlns:a16="http://schemas.microsoft.com/office/drawing/2014/main" id="{641A2B23-C006-435C-B04D-6A59F14413AE}"/>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099039" y="4429760"/>
            <a:ext cx="1256240" cy="1882140"/>
          </a:xfrm>
          <a:prstGeom prst="rect">
            <a:avLst/>
          </a:prstGeom>
        </p:spPr>
      </p:pic>
    </p:spTree>
    <p:extLst>
      <p:ext uri="{BB962C8B-B14F-4D97-AF65-F5344CB8AC3E}">
        <p14:creationId xmlns:p14="http://schemas.microsoft.com/office/powerpoint/2010/main" val="199397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53EDA-71A5-4AB3-A2B5-9418E5F22530}"/>
              </a:ext>
            </a:extLst>
          </p:cNvPr>
          <p:cNvSpPr>
            <a:spLocks noGrp="1"/>
          </p:cNvSpPr>
          <p:nvPr>
            <p:ph type="title"/>
          </p:nvPr>
        </p:nvSpPr>
        <p:spPr/>
        <p:txBody>
          <a:bodyPr/>
          <a:lstStyle/>
          <a:p>
            <a:r>
              <a:rPr lang="en-US"/>
              <a:t>Strengths Finder</a:t>
            </a:r>
          </a:p>
        </p:txBody>
      </p:sp>
      <p:sp>
        <p:nvSpPr>
          <p:cNvPr id="3" name="Content Placeholder 2">
            <a:extLst>
              <a:ext uri="{FF2B5EF4-FFF2-40B4-BE49-F238E27FC236}">
                <a16:creationId xmlns:a16="http://schemas.microsoft.com/office/drawing/2014/main" id="{C4B4D149-35FF-4299-8D88-13A14B6C2C82}"/>
              </a:ext>
            </a:extLst>
          </p:cNvPr>
          <p:cNvSpPr>
            <a:spLocks noGrp="1"/>
          </p:cNvSpPr>
          <p:nvPr>
            <p:ph idx="1"/>
          </p:nvPr>
        </p:nvSpPr>
        <p:spPr/>
        <p:txBody>
          <a:bodyPr>
            <a:normAutofit lnSpcReduction="10000"/>
          </a:bodyPr>
          <a:lstStyle/>
          <a:p>
            <a:r>
              <a:rPr lang="en-US" dirty="0"/>
              <a:t>Created by Donald Clifton and team at Gallup in 1998</a:t>
            </a:r>
          </a:p>
          <a:p>
            <a:r>
              <a:rPr lang="en-US" dirty="0"/>
              <a:t>Basis in Positive Psychology</a:t>
            </a:r>
          </a:p>
          <a:p>
            <a:pPr lvl="1"/>
            <a:r>
              <a:rPr lang="en-US" dirty="0"/>
              <a:t>Much of education is based on a Deficit model</a:t>
            </a:r>
          </a:p>
          <a:p>
            <a:pPr lvl="1"/>
            <a:r>
              <a:rPr lang="en-US" dirty="0"/>
              <a:t>People have much more potential for growth when they invest the energy in developing their strengths instead of correcting their deficiencies.</a:t>
            </a:r>
          </a:p>
          <a:p>
            <a:r>
              <a:rPr lang="en-US" dirty="0"/>
              <a:t>It has been completed by over 4 million people worldwide</a:t>
            </a:r>
          </a:p>
          <a:p>
            <a:r>
              <a:rPr lang="en-US" dirty="0"/>
              <a:t>34 total themes were identified; each theme is a group of similar talents</a:t>
            </a:r>
          </a:p>
          <a:p>
            <a:r>
              <a:rPr lang="en-US" dirty="0"/>
              <a:t>You received your 5 dominant or Signature themes</a:t>
            </a:r>
          </a:p>
          <a:p>
            <a:endParaRPr lang="en-US" dirty="0"/>
          </a:p>
          <a:p>
            <a:endParaRPr lang="en-US" dirty="0"/>
          </a:p>
        </p:txBody>
      </p:sp>
    </p:spTree>
    <p:extLst>
      <p:ext uri="{BB962C8B-B14F-4D97-AF65-F5344CB8AC3E}">
        <p14:creationId xmlns:p14="http://schemas.microsoft.com/office/powerpoint/2010/main" val="4073067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012C4-5BDF-4143-8CB4-BA9CEE90AE2B}"/>
              </a:ext>
            </a:extLst>
          </p:cNvPr>
          <p:cNvSpPr>
            <a:spLocks noGrp="1"/>
          </p:cNvSpPr>
          <p:nvPr>
            <p:ph type="title"/>
          </p:nvPr>
        </p:nvSpPr>
        <p:spPr/>
        <p:txBody>
          <a:bodyPr>
            <a:normAutofit/>
          </a:bodyPr>
          <a:lstStyle/>
          <a:p>
            <a:r>
              <a:rPr lang="en-US" dirty="0"/>
              <a:t>Strength = Talent + Knowledge + Skill</a:t>
            </a:r>
          </a:p>
        </p:txBody>
      </p:sp>
      <p:sp>
        <p:nvSpPr>
          <p:cNvPr id="3" name="Content Placeholder 2">
            <a:extLst>
              <a:ext uri="{FF2B5EF4-FFF2-40B4-BE49-F238E27FC236}">
                <a16:creationId xmlns:a16="http://schemas.microsoft.com/office/drawing/2014/main" id="{EC1B4BC7-9230-49BC-8BAD-E92579456C6A}"/>
              </a:ext>
            </a:extLst>
          </p:cNvPr>
          <p:cNvSpPr>
            <a:spLocks noGrp="1"/>
          </p:cNvSpPr>
          <p:nvPr>
            <p:ph idx="1"/>
          </p:nvPr>
        </p:nvSpPr>
        <p:spPr>
          <a:xfrm>
            <a:off x="838200" y="1310640"/>
            <a:ext cx="10515600" cy="4866323"/>
          </a:xfrm>
        </p:spPr>
        <p:txBody>
          <a:bodyPr>
            <a:normAutofit/>
          </a:bodyPr>
          <a:lstStyle/>
          <a:p>
            <a:pPr marL="457200" lvl="1" indent="0">
              <a:buNone/>
            </a:pPr>
            <a:endParaRPr lang="en-US" dirty="0"/>
          </a:p>
          <a:p>
            <a:pPr marL="457200" indent="-457200">
              <a:spcAft>
                <a:spcPts val="1800"/>
              </a:spcAft>
              <a:buFont typeface="Wingdings" charset="2"/>
              <a:buChar char="§"/>
              <a:defRPr/>
            </a:pPr>
            <a:r>
              <a:rPr lang="en-US" sz="2300" b="1" dirty="0"/>
              <a:t>Strength</a:t>
            </a:r>
            <a:r>
              <a:rPr lang="en-US" sz="2300" dirty="0"/>
              <a:t> – Consistent near perfect performance in an activity</a:t>
            </a:r>
          </a:p>
          <a:p>
            <a:pPr marL="457200" indent="-457200">
              <a:spcAft>
                <a:spcPts val="1800"/>
              </a:spcAft>
              <a:buFont typeface="Wingdings" charset="2"/>
              <a:buChar char="§"/>
              <a:defRPr/>
            </a:pPr>
            <a:r>
              <a:rPr lang="en-US" sz="2300" b="1" dirty="0"/>
              <a:t>Talent</a:t>
            </a:r>
            <a:r>
              <a:rPr lang="en-US" sz="2300" dirty="0"/>
              <a:t> – naturally recurring thought, feeling or behavior, potential</a:t>
            </a:r>
          </a:p>
          <a:p>
            <a:pPr marL="457200" indent="-457200">
              <a:spcAft>
                <a:spcPts val="1800"/>
              </a:spcAft>
              <a:buFont typeface="Wingdings" charset="2"/>
              <a:buChar char="§"/>
              <a:defRPr/>
            </a:pPr>
            <a:r>
              <a:rPr lang="en-US" sz="2300" b="1" dirty="0"/>
              <a:t>Knowledge</a:t>
            </a:r>
            <a:r>
              <a:rPr lang="en-US" sz="2300" dirty="0"/>
              <a:t> – Facts and lessons learned, Information and understanding</a:t>
            </a:r>
          </a:p>
          <a:p>
            <a:pPr marL="457200" indent="-457200">
              <a:spcAft>
                <a:spcPts val="1800"/>
              </a:spcAft>
              <a:buFont typeface="Wingdings" charset="2"/>
              <a:buChar char="§"/>
              <a:defRPr/>
            </a:pPr>
            <a:r>
              <a:rPr lang="en-US" sz="2300" b="1" dirty="0"/>
              <a:t>Skill</a:t>
            </a:r>
            <a:r>
              <a:rPr lang="en-US" sz="2300" dirty="0"/>
              <a:t> – Steps of an activity </a:t>
            </a:r>
          </a:p>
          <a:p>
            <a:pPr marL="457200" indent="-457200">
              <a:spcAft>
                <a:spcPts val="1800"/>
              </a:spcAft>
              <a:buFont typeface="Wingdings" charset="2"/>
              <a:buChar char="§"/>
              <a:defRPr/>
            </a:pPr>
            <a:endParaRPr lang="en-US" sz="2300" dirty="0"/>
          </a:p>
          <a:p>
            <a:pPr marL="0" indent="0">
              <a:spcAft>
                <a:spcPts val="1800"/>
              </a:spcAft>
              <a:buNone/>
              <a:defRPr/>
            </a:pPr>
            <a:r>
              <a:rPr lang="en-US" sz="2300" dirty="0"/>
              <a:t>	</a:t>
            </a:r>
            <a:endParaRPr lang="en-US" sz="2300" i="1" dirty="0"/>
          </a:p>
          <a:p>
            <a:endParaRPr lang="en-US" dirty="0"/>
          </a:p>
        </p:txBody>
      </p:sp>
      <p:pic>
        <p:nvPicPr>
          <p:cNvPr id="5" name="Picture 4">
            <a:extLst>
              <a:ext uri="{FF2B5EF4-FFF2-40B4-BE49-F238E27FC236}">
                <a16:creationId xmlns:a16="http://schemas.microsoft.com/office/drawing/2014/main" id="{FDD4E0F7-DF66-47E6-8ADD-109F828F11D6}"/>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129118" y="3743801"/>
            <a:ext cx="3823315" cy="2550159"/>
          </a:xfrm>
          <a:prstGeom prst="rect">
            <a:avLst/>
          </a:prstGeom>
        </p:spPr>
      </p:pic>
      <p:sp>
        <p:nvSpPr>
          <p:cNvPr id="7" name="TextBox 6">
            <a:extLst>
              <a:ext uri="{FF2B5EF4-FFF2-40B4-BE49-F238E27FC236}">
                <a16:creationId xmlns:a16="http://schemas.microsoft.com/office/drawing/2014/main" id="{A62EAA30-5BB4-4222-9392-63A4B2E60049}"/>
              </a:ext>
            </a:extLst>
          </p:cNvPr>
          <p:cNvSpPr txBox="1"/>
          <p:nvPr/>
        </p:nvSpPr>
        <p:spPr>
          <a:xfrm>
            <a:off x="1828800" y="4372549"/>
            <a:ext cx="4632960" cy="830997"/>
          </a:xfrm>
          <a:prstGeom prst="rect">
            <a:avLst/>
          </a:prstGeom>
          <a:noFill/>
        </p:spPr>
        <p:txBody>
          <a:bodyPr wrap="square" rtlCol="0">
            <a:spAutoFit/>
          </a:bodyPr>
          <a:lstStyle/>
          <a:p>
            <a:r>
              <a:rPr lang="en-US" sz="2400" i="1" dirty="0"/>
              <a:t>Excellent comes from maximizing strengths, not by fixing weaknesses</a:t>
            </a:r>
            <a:endParaRPr lang="en-US" sz="2400" dirty="0"/>
          </a:p>
        </p:txBody>
      </p:sp>
    </p:spTree>
    <p:extLst>
      <p:ext uri="{BB962C8B-B14F-4D97-AF65-F5344CB8AC3E}">
        <p14:creationId xmlns:p14="http://schemas.microsoft.com/office/powerpoint/2010/main" val="2649920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32539-534C-45B3-8663-FD228EF2359E}"/>
              </a:ext>
            </a:extLst>
          </p:cNvPr>
          <p:cNvSpPr>
            <a:spLocks noGrp="1"/>
          </p:cNvSpPr>
          <p:nvPr>
            <p:ph type="title"/>
          </p:nvPr>
        </p:nvSpPr>
        <p:spPr/>
        <p:txBody>
          <a:bodyPr/>
          <a:lstStyle/>
          <a:p>
            <a:r>
              <a:rPr lang="en-US" dirty="0"/>
              <a:t>Talent</a:t>
            </a:r>
          </a:p>
        </p:txBody>
      </p:sp>
      <p:sp>
        <p:nvSpPr>
          <p:cNvPr id="3" name="Content Placeholder 2">
            <a:extLst>
              <a:ext uri="{FF2B5EF4-FFF2-40B4-BE49-F238E27FC236}">
                <a16:creationId xmlns:a16="http://schemas.microsoft.com/office/drawing/2014/main" id="{33E7C018-4B9E-414A-B2C8-B88C8884E83B}"/>
              </a:ext>
            </a:extLst>
          </p:cNvPr>
          <p:cNvSpPr>
            <a:spLocks noGrp="1"/>
          </p:cNvSpPr>
          <p:nvPr>
            <p:ph idx="1"/>
          </p:nvPr>
        </p:nvSpPr>
        <p:spPr>
          <a:xfrm>
            <a:off x="609600" y="1775192"/>
            <a:ext cx="9611360" cy="4625609"/>
          </a:xfrm>
        </p:spPr>
        <p:txBody>
          <a:bodyPr/>
          <a:lstStyle/>
          <a:p>
            <a:r>
              <a:rPr lang="en-US" dirty="0"/>
              <a:t>Behavior that makes you effective</a:t>
            </a:r>
          </a:p>
          <a:p>
            <a:r>
              <a:rPr lang="en-US" dirty="0"/>
              <a:t>Thought patterns that make you efficient</a:t>
            </a:r>
          </a:p>
          <a:p>
            <a:r>
              <a:rPr lang="en-US" dirty="0"/>
              <a:t>Beliefs that empower you to succeed</a:t>
            </a:r>
          </a:p>
          <a:p>
            <a:r>
              <a:rPr lang="en-US" dirty="0"/>
              <a:t>Attitudes that sustain your efforts toward achievement and excellence</a:t>
            </a:r>
          </a:p>
          <a:p>
            <a:r>
              <a:rPr lang="en-US" dirty="0"/>
              <a:t>Motivations that propel you to take an action and maintain the energy needed to achieve</a:t>
            </a:r>
          </a:p>
        </p:txBody>
      </p:sp>
      <p:pic>
        <p:nvPicPr>
          <p:cNvPr id="5" name="Picture 4">
            <a:extLst>
              <a:ext uri="{FF2B5EF4-FFF2-40B4-BE49-F238E27FC236}">
                <a16:creationId xmlns:a16="http://schemas.microsoft.com/office/drawing/2014/main" id="{2B83CEA7-AAFC-4910-9B42-9205E1B06BD5}"/>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829800" y="1775192"/>
            <a:ext cx="1899920" cy="2592641"/>
          </a:xfrm>
          <a:prstGeom prst="rect">
            <a:avLst/>
          </a:prstGeom>
        </p:spPr>
      </p:pic>
    </p:spTree>
    <p:extLst>
      <p:ext uri="{BB962C8B-B14F-4D97-AF65-F5344CB8AC3E}">
        <p14:creationId xmlns:p14="http://schemas.microsoft.com/office/powerpoint/2010/main" val="2424300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59431-55B2-42AB-AE74-73F74F9DAA7B}"/>
              </a:ext>
            </a:extLst>
          </p:cNvPr>
          <p:cNvSpPr>
            <a:spLocks noGrp="1"/>
          </p:cNvSpPr>
          <p:nvPr>
            <p:ph type="title"/>
          </p:nvPr>
        </p:nvSpPr>
        <p:spPr/>
        <p:txBody>
          <a:bodyPr/>
          <a:lstStyle/>
          <a:p>
            <a:r>
              <a:rPr lang="en-US" dirty="0"/>
              <a:t>Strengths</a:t>
            </a:r>
          </a:p>
        </p:txBody>
      </p:sp>
      <p:sp>
        <p:nvSpPr>
          <p:cNvPr id="3" name="Content Placeholder 2">
            <a:extLst>
              <a:ext uri="{FF2B5EF4-FFF2-40B4-BE49-F238E27FC236}">
                <a16:creationId xmlns:a16="http://schemas.microsoft.com/office/drawing/2014/main" id="{5053A6B8-A2AB-4F28-990B-DC122A249668}"/>
              </a:ext>
            </a:extLst>
          </p:cNvPr>
          <p:cNvSpPr>
            <a:spLocks noGrp="1"/>
          </p:cNvSpPr>
          <p:nvPr>
            <p:ph idx="1"/>
          </p:nvPr>
        </p:nvSpPr>
        <p:spPr/>
        <p:txBody>
          <a:bodyPr>
            <a:normAutofit fontScale="92500" lnSpcReduction="20000"/>
          </a:bodyPr>
          <a:lstStyle/>
          <a:p>
            <a:r>
              <a:rPr lang="en-US" dirty="0"/>
              <a:t>Each person’s talents are unique and enduring.</a:t>
            </a:r>
          </a:p>
          <a:p>
            <a:r>
              <a:rPr lang="en-US" dirty="0"/>
              <a:t>Each person’s greatest potential for growth and success is in the areas of their strength.</a:t>
            </a:r>
          </a:p>
          <a:p>
            <a:r>
              <a:rPr lang="en-US" dirty="0"/>
              <a:t>When you’re operating from your “strength”—you’re more likely to be Effective, Satisfied, and Engaged.</a:t>
            </a:r>
          </a:p>
          <a:p>
            <a:r>
              <a:rPr lang="en-US" dirty="0"/>
              <a:t>Organizations are best served when individuals are provided with opportunities that leverage their strengths.</a:t>
            </a:r>
          </a:p>
          <a:p>
            <a:pPr lvl="1"/>
            <a:r>
              <a:rPr lang="en-US" dirty="0"/>
              <a:t>Individuals are able to maximize their potential</a:t>
            </a:r>
          </a:p>
          <a:p>
            <a:pPr lvl="1"/>
            <a:r>
              <a:rPr lang="en-US" dirty="0"/>
              <a:t>Greatest level of satisfaction</a:t>
            </a:r>
          </a:p>
          <a:p>
            <a:pPr lvl="1"/>
            <a:r>
              <a:rPr lang="en-US" dirty="0"/>
              <a:t>Innovation happens naturally</a:t>
            </a:r>
          </a:p>
          <a:p>
            <a:pPr lvl="1"/>
            <a:r>
              <a:rPr lang="en-US" dirty="0"/>
              <a:t>Strong commitment and high level of energy</a:t>
            </a:r>
          </a:p>
        </p:txBody>
      </p:sp>
      <p:pic>
        <p:nvPicPr>
          <p:cNvPr id="5" name="Picture 4">
            <a:extLst>
              <a:ext uri="{FF2B5EF4-FFF2-40B4-BE49-F238E27FC236}">
                <a16:creationId xmlns:a16="http://schemas.microsoft.com/office/drawing/2014/main" id="{7C54FE78-4446-46EB-8F73-A576FCFC7EAF}"/>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915400" y="4440439"/>
            <a:ext cx="2479041" cy="1960362"/>
          </a:xfrm>
          <a:prstGeom prst="rect">
            <a:avLst/>
          </a:prstGeom>
        </p:spPr>
      </p:pic>
    </p:spTree>
    <p:extLst>
      <p:ext uri="{BB962C8B-B14F-4D97-AF65-F5344CB8AC3E}">
        <p14:creationId xmlns:p14="http://schemas.microsoft.com/office/powerpoint/2010/main" val="3119984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53C27-EAFE-42A2-BB8F-FB86BE424B36}"/>
              </a:ext>
            </a:extLst>
          </p:cNvPr>
          <p:cNvSpPr>
            <a:spLocks noGrp="1"/>
          </p:cNvSpPr>
          <p:nvPr>
            <p:ph type="title"/>
          </p:nvPr>
        </p:nvSpPr>
        <p:spPr/>
        <p:txBody>
          <a:bodyPr/>
          <a:lstStyle/>
          <a:p>
            <a:r>
              <a:rPr lang="en-US" dirty="0"/>
              <a:t>Strength = Talent × Investment</a:t>
            </a:r>
          </a:p>
        </p:txBody>
      </p:sp>
      <p:sp>
        <p:nvSpPr>
          <p:cNvPr id="3" name="Content Placeholder 2">
            <a:extLst>
              <a:ext uri="{FF2B5EF4-FFF2-40B4-BE49-F238E27FC236}">
                <a16:creationId xmlns:a16="http://schemas.microsoft.com/office/drawing/2014/main" id="{F1178F78-50B0-42FA-A945-A6D573610EF5}"/>
              </a:ext>
            </a:extLst>
          </p:cNvPr>
          <p:cNvSpPr>
            <a:spLocks noGrp="1"/>
          </p:cNvSpPr>
          <p:nvPr>
            <p:ph idx="1"/>
          </p:nvPr>
        </p:nvSpPr>
        <p:spPr/>
        <p:txBody>
          <a:bodyPr/>
          <a:lstStyle/>
          <a:p>
            <a:r>
              <a:rPr lang="en-US" dirty="0"/>
              <a:t>Investment in growing your knowledge and skills</a:t>
            </a:r>
          </a:p>
          <a:p>
            <a:r>
              <a:rPr lang="en-US" dirty="0"/>
              <a:t>Developing your natural talents—easier, more satisfying, and yields higher returns</a:t>
            </a:r>
          </a:p>
          <a:p>
            <a:endParaRPr lang="en-US" dirty="0"/>
          </a:p>
          <a:p>
            <a:r>
              <a:rPr lang="en-US" dirty="0"/>
              <a:t>So…how to manage weaknesses</a:t>
            </a:r>
          </a:p>
          <a:p>
            <a:pPr lvl="1"/>
            <a:r>
              <a:rPr lang="en-US" dirty="0"/>
              <a:t>Develop practices to support your weaknesses</a:t>
            </a:r>
          </a:p>
          <a:p>
            <a:pPr lvl="1"/>
            <a:r>
              <a:rPr lang="en-US" dirty="0"/>
              <a:t>Partner with someone who has other strengths</a:t>
            </a:r>
          </a:p>
          <a:p>
            <a:r>
              <a:rPr lang="en-US" dirty="0"/>
              <a:t>Know your blind spots…the Shadow Side of your Strength</a:t>
            </a:r>
          </a:p>
        </p:txBody>
      </p:sp>
      <p:pic>
        <p:nvPicPr>
          <p:cNvPr id="5" name="Picture 4">
            <a:extLst>
              <a:ext uri="{FF2B5EF4-FFF2-40B4-BE49-F238E27FC236}">
                <a16:creationId xmlns:a16="http://schemas.microsoft.com/office/drawing/2014/main" id="{C64678BB-B0CE-4900-A7F0-FE4A3EFD732A}"/>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732876" y="3138036"/>
            <a:ext cx="2849524" cy="1899920"/>
          </a:xfrm>
          <a:prstGeom prst="rect">
            <a:avLst/>
          </a:prstGeom>
        </p:spPr>
      </p:pic>
    </p:spTree>
    <p:extLst>
      <p:ext uri="{BB962C8B-B14F-4D97-AF65-F5344CB8AC3E}">
        <p14:creationId xmlns:p14="http://schemas.microsoft.com/office/powerpoint/2010/main" val="3755099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D4074-AE80-4880-B4CB-4B268073DF7B}"/>
              </a:ext>
            </a:extLst>
          </p:cNvPr>
          <p:cNvSpPr>
            <a:spLocks noGrp="1"/>
          </p:cNvSpPr>
          <p:nvPr>
            <p:ph type="title"/>
          </p:nvPr>
        </p:nvSpPr>
        <p:spPr>
          <a:xfrm>
            <a:off x="838200" y="365125"/>
            <a:ext cx="10515600" cy="986155"/>
          </a:xfrm>
        </p:spPr>
        <p:txBody>
          <a:bodyPr/>
          <a:lstStyle/>
          <a:p>
            <a:r>
              <a:rPr lang="en-US" dirty="0"/>
              <a:t>5 Clues to Talent</a:t>
            </a:r>
          </a:p>
        </p:txBody>
      </p:sp>
      <p:graphicFrame>
        <p:nvGraphicFramePr>
          <p:cNvPr id="9" name="Table 8">
            <a:extLst>
              <a:ext uri="{FF2B5EF4-FFF2-40B4-BE49-F238E27FC236}">
                <a16:creationId xmlns:a16="http://schemas.microsoft.com/office/drawing/2014/main" id="{993DA06C-5B4F-40FC-8104-A6AF8BC443DA}"/>
              </a:ext>
            </a:extLst>
          </p:cNvPr>
          <p:cNvGraphicFramePr>
            <a:graphicFrameLocks noGrp="1"/>
          </p:cNvGraphicFramePr>
          <p:nvPr>
            <p:extLst>
              <p:ext uri="{D42A27DB-BD31-4B8C-83A1-F6EECF244321}">
                <p14:modId xmlns:p14="http://schemas.microsoft.com/office/powerpoint/2010/main" val="4067190066"/>
              </p:ext>
            </p:extLst>
          </p:nvPr>
        </p:nvGraphicFramePr>
        <p:xfrm>
          <a:off x="9525" y="1485237"/>
          <a:ext cx="12192000" cy="5394502"/>
        </p:xfrm>
        <a:graphic>
          <a:graphicData uri="http://schemas.openxmlformats.org/drawingml/2006/table">
            <a:tbl>
              <a:tblPr>
                <a:tableStyleId>{BC89EF96-8CEA-46FF-86C4-4CE0E7609802}</a:tableStyleId>
              </a:tblPr>
              <a:tblGrid>
                <a:gridCol w="4064000">
                  <a:extLst>
                    <a:ext uri="{9D8B030D-6E8A-4147-A177-3AD203B41FA5}">
                      <a16:colId xmlns:a16="http://schemas.microsoft.com/office/drawing/2014/main" val="1093916661"/>
                    </a:ext>
                  </a:extLst>
                </a:gridCol>
                <a:gridCol w="4064000">
                  <a:extLst>
                    <a:ext uri="{9D8B030D-6E8A-4147-A177-3AD203B41FA5}">
                      <a16:colId xmlns:a16="http://schemas.microsoft.com/office/drawing/2014/main" val="1122967965"/>
                    </a:ext>
                  </a:extLst>
                </a:gridCol>
                <a:gridCol w="4064000">
                  <a:extLst>
                    <a:ext uri="{9D8B030D-6E8A-4147-A177-3AD203B41FA5}">
                      <a16:colId xmlns:a16="http://schemas.microsoft.com/office/drawing/2014/main" val="508801454"/>
                    </a:ext>
                  </a:extLst>
                </a:gridCol>
              </a:tblGrid>
              <a:tr h="11114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t>Yearning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To what kinds of activities are you naturally drawn?</a:t>
                      </a:r>
                      <a:endParaRPr lang="en-US" dirty="0"/>
                    </a:p>
                  </a:txBody>
                  <a:tcP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tcPr>
                </a:tc>
                <a:tc>
                  <a:txBody>
                    <a:bodyPr/>
                    <a:lstStyle/>
                    <a:p>
                      <a:endParaRPr lang="en-US" dirty="0"/>
                    </a:p>
                  </a:txBody>
                  <a:tcP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B w="3810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t>Rapid Learning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What kinds of activities do you seem to pick up on quickly?</a:t>
                      </a:r>
                      <a:endParaRPr lang="en-US" dirty="0"/>
                    </a:p>
                  </a:txBody>
                  <a:tcP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tcPr>
                </a:tc>
                <a:extLst>
                  <a:ext uri="{0D108BD9-81ED-4DB2-BD59-A6C34878D82A}">
                    <a16:rowId xmlns:a16="http://schemas.microsoft.com/office/drawing/2014/main" val="594928489"/>
                  </a:ext>
                </a:extLst>
              </a:tr>
              <a:tr h="1180832">
                <a:tc>
                  <a:txBody>
                    <a:bodyPr/>
                    <a:lstStyle/>
                    <a:p>
                      <a:endParaRPr lang="en-US" dirty="0"/>
                    </a:p>
                  </a:txBody>
                  <a:tcP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B w="381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r>
                        <a:rPr lang="en-US" sz="2800" b="1" dirty="0"/>
                        <a:t>Flow</a:t>
                      </a:r>
                    </a:p>
                    <a:p>
                      <a:r>
                        <a:rPr lang="en-US" dirty="0"/>
                        <a:t>In what activities did the “steps” just come to you automatically?</a:t>
                      </a:r>
                    </a:p>
                  </a:txBody>
                  <a:tcP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solidFill>
                      <a:schemeClr val="bg1">
                        <a:alpha val="20000"/>
                      </a:schemeClr>
                    </a:solidFill>
                  </a:tcPr>
                </a:tc>
                <a:tc>
                  <a:txBody>
                    <a:bodyPr/>
                    <a:lstStyle/>
                    <a:p>
                      <a:endParaRPr lang="en-US" dirty="0"/>
                    </a:p>
                  </a:txBody>
                  <a:tcP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B w="38100" cap="flat" cmpd="sng" algn="ctr">
                      <a:solidFill>
                        <a:schemeClr val="tx2"/>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06483719"/>
                  </a:ext>
                </a:extLst>
              </a:tr>
              <a:tr h="1532742">
                <a:tc>
                  <a:txBody>
                    <a:bodyPr/>
                    <a:lstStyle/>
                    <a:p>
                      <a:r>
                        <a:rPr lang="en-US" sz="2400" b="1" dirty="0"/>
                        <a:t>Glimpses of Excellence</a:t>
                      </a:r>
                    </a:p>
                    <a:p>
                      <a:r>
                        <a:rPr lang="en-US" dirty="0"/>
                        <a:t>During what activities have you had moments of subconscious excellence, when you thought, “How did I do that?”</a:t>
                      </a:r>
                    </a:p>
                  </a:txBody>
                  <a:tcP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tcPr>
                </a:tc>
                <a:tc>
                  <a:txBody>
                    <a:bodyPr/>
                    <a:lstStyle/>
                    <a:p>
                      <a:endParaRPr lang="en-US" dirty="0"/>
                    </a:p>
                  </a:txBody>
                  <a:tcP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B w="381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r>
                        <a:rPr lang="en-US" sz="2400" b="1" dirty="0"/>
                        <a:t>Satisfaction</a:t>
                      </a:r>
                    </a:p>
                    <a:p>
                      <a:r>
                        <a:rPr lang="en-US" dirty="0"/>
                        <a:t>What activities give you a kick, either while doing them or immediately after finishing them, so much so you want to do it again?</a:t>
                      </a:r>
                    </a:p>
                  </a:txBody>
                  <a:tcP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tcPr>
                </a:tc>
                <a:extLst>
                  <a:ext uri="{0D108BD9-81ED-4DB2-BD59-A6C34878D82A}">
                    <a16:rowId xmlns:a16="http://schemas.microsoft.com/office/drawing/2014/main" val="2923994775"/>
                  </a:ext>
                </a:extLst>
              </a:tr>
              <a:tr h="1547768">
                <a:tc>
                  <a:txBody>
                    <a:bodyPr/>
                    <a:lstStyle/>
                    <a:p>
                      <a:endParaRPr lang="en-US" dirty="0"/>
                    </a:p>
                  </a:txBody>
                  <a:tcP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B w="381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endParaRPr lang="en-US" dirty="0"/>
                    </a:p>
                  </a:txBody>
                  <a:tcP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T w="38100" cap="flat" cmpd="sng" algn="ctr">
                      <a:solidFill>
                        <a:schemeClr val="tx2"/>
                      </a:solidFill>
                      <a:prstDash val="solid"/>
                      <a:round/>
                      <a:headEnd type="none" w="med" len="med"/>
                      <a:tailEnd type="none" w="med" len="med"/>
                    </a:lnT>
                    <a:solidFill>
                      <a:schemeClr val="bg1">
                        <a:alpha val="20000"/>
                      </a:schemeClr>
                    </a:solidFill>
                  </a:tcPr>
                </a:tc>
                <a:tc>
                  <a:txBody>
                    <a:bodyPr/>
                    <a:lstStyle/>
                    <a:p>
                      <a:endParaRPr lang="en-US" dirty="0"/>
                    </a:p>
                  </a:txBody>
                  <a:tcPr>
                    <a:lnL w="38100" cap="flat" cmpd="sng" algn="ctr">
                      <a:solidFill>
                        <a:schemeClr val="tx2"/>
                      </a:solidFill>
                      <a:prstDash val="solid"/>
                      <a:round/>
                      <a:headEnd type="none" w="med" len="med"/>
                      <a:tailEnd type="none" w="med" len="med"/>
                    </a:lnL>
                    <a:lnR w="38100" cap="flat" cmpd="sng" algn="ctr">
                      <a:solidFill>
                        <a:schemeClr val="tx2"/>
                      </a:solidFill>
                      <a:prstDash val="solid"/>
                      <a:round/>
                      <a:headEnd type="none" w="med" len="med"/>
                      <a:tailEnd type="none" w="med" len="med"/>
                    </a:lnR>
                    <a:lnB w="38100" cap="flat" cmpd="sng" algn="ctr">
                      <a:solidFill>
                        <a:schemeClr val="tx2"/>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526580426"/>
                  </a:ext>
                </a:extLst>
              </a:tr>
            </a:tbl>
          </a:graphicData>
        </a:graphic>
      </p:graphicFrame>
    </p:spTree>
    <p:extLst>
      <p:ext uri="{BB962C8B-B14F-4D97-AF65-F5344CB8AC3E}">
        <p14:creationId xmlns:p14="http://schemas.microsoft.com/office/powerpoint/2010/main" val="4086850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CFC67D8-6461-4633-8B7C-4D4525455C80}"/>
              </a:ext>
            </a:extLst>
          </p:cNvPr>
          <p:cNvSpPr>
            <a:spLocks noGrp="1"/>
          </p:cNvSpPr>
          <p:nvPr>
            <p:ph type="title"/>
          </p:nvPr>
        </p:nvSpPr>
        <p:spPr/>
        <p:txBody>
          <a:bodyPr/>
          <a:lstStyle/>
          <a:p>
            <a:r>
              <a:rPr lang="en-US"/>
              <a:t>Demonstrating Your Strengths</a:t>
            </a:r>
            <a:endParaRPr lang="en-US" dirty="0"/>
          </a:p>
        </p:txBody>
      </p:sp>
      <p:graphicFrame>
        <p:nvGraphicFramePr>
          <p:cNvPr id="7" name="Content Placeholder 6">
            <a:extLst>
              <a:ext uri="{FF2B5EF4-FFF2-40B4-BE49-F238E27FC236}">
                <a16:creationId xmlns:a16="http://schemas.microsoft.com/office/drawing/2014/main" id="{8AE6884A-71FC-4CA5-B7C1-46E1A4A0ECCE}"/>
              </a:ext>
            </a:extLst>
          </p:cNvPr>
          <p:cNvGraphicFramePr>
            <a:graphicFrameLocks noGrp="1"/>
          </p:cNvGraphicFramePr>
          <p:nvPr>
            <p:ph idx="1"/>
            <p:extLst>
              <p:ext uri="{D42A27DB-BD31-4B8C-83A1-F6EECF244321}">
                <p14:modId xmlns:p14="http://schemas.microsoft.com/office/powerpoint/2010/main" val="2880420768"/>
              </p:ext>
            </p:extLst>
          </p:nvPr>
        </p:nvGraphicFramePr>
        <p:xfrm>
          <a:off x="609600" y="2534431"/>
          <a:ext cx="10972941" cy="3370452"/>
        </p:xfrm>
        <a:graphic>
          <a:graphicData uri="http://schemas.openxmlformats.org/drawingml/2006/table">
            <a:tbl>
              <a:tblPr firstRow="1" firstCol="1" bandRow="1">
                <a:tableStyleId>{5C22544A-7EE6-4342-B048-85BDC9FD1C3A}</a:tableStyleId>
              </a:tblPr>
              <a:tblGrid>
                <a:gridCol w="3657647">
                  <a:extLst>
                    <a:ext uri="{9D8B030D-6E8A-4147-A177-3AD203B41FA5}">
                      <a16:colId xmlns:a16="http://schemas.microsoft.com/office/drawing/2014/main" val="1608976219"/>
                    </a:ext>
                  </a:extLst>
                </a:gridCol>
                <a:gridCol w="3657647">
                  <a:extLst>
                    <a:ext uri="{9D8B030D-6E8A-4147-A177-3AD203B41FA5}">
                      <a16:colId xmlns:a16="http://schemas.microsoft.com/office/drawing/2014/main" val="2062465383"/>
                    </a:ext>
                  </a:extLst>
                </a:gridCol>
                <a:gridCol w="3657647">
                  <a:extLst>
                    <a:ext uri="{9D8B030D-6E8A-4147-A177-3AD203B41FA5}">
                      <a16:colId xmlns:a16="http://schemas.microsoft.com/office/drawing/2014/main" val="346074495"/>
                    </a:ext>
                  </a:extLst>
                </a:gridCol>
              </a:tblGrid>
              <a:tr h="304800">
                <a:tc>
                  <a:txBody>
                    <a:bodyPr/>
                    <a:lstStyle/>
                    <a:p>
                      <a:pPr marL="0" marR="0">
                        <a:lnSpc>
                          <a:spcPct val="115000"/>
                        </a:lnSpc>
                        <a:spcBef>
                          <a:spcPts val="0"/>
                        </a:spcBef>
                        <a:spcAft>
                          <a:spcPts val="0"/>
                        </a:spcAft>
                      </a:pPr>
                      <a:r>
                        <a:rPr lang="en-US" sz="1600">
                          <a:effectLst/>
                        </a:rPr>
                        <a:t>Signature Strength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2703" marR="72703" marT="0" marB="0"/>
                </a:tc>
                <a:tc>
                  <a:txBody>
                    <a:bodyPr/>
                    <a:lstStyle/>
                    <a:p>
                      <a:pPr marL="0" marR="0">
                        <a:lnSpc>
                          <a:spcPct val="115000"/>
                        </a:lnSpc>
                        <a:spcBef>
                          <a:spcPts val="0"/>
                        </a:spcBef>
                        <a:spcAft>
                          <a:spcPts val="0"/>
                        </a:spcAft>
                      </a:pPr>
                      <a:r>
                        <a:rPr lang="en-US" sz="1600" dirty="0">
                          <a:effectLst/>
                        </a:rPr>
                        <a:t>What this Strength Allows me to do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2703" marR="72703" marT="0" marB="0"/>
                </a:tc>
                <a:tc>
                  <a:txBody>
                    <a:bodyPr/>
                    <a:lstStyle/>
                    <a:p>
                      <a:pPr marL="0" marR="0">
                        <a:lnSpc>
                          <a:spcPct val="115000"/>
                        </a:lnSpc>
                        <a:spcBef>
                          <a:spcPts val="0"/>
                        </a:spcBef>
                        <a:spcAft>
                          <a:spcPts val="0"/>
                        </a:spcAft>
                      </a:pPr>
                      <a:r>
                        <a:rPr lang="en-US" sz="1600">
                          <a:effectLst/>
                        </a:rPr>
                        <a:t>When/Where I Recently Used this Strength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2703" marR="72703" marT="0" marB="0"/>
                </a:tc>
                <a:extLst>
                  <a:ext uri="{0D108BD9-81ED-4DB2-BD59-A6C34878D82A}">
                    <a16:rowId xmlns:a16="http://schemas.microsoft.com/office/drawing/2014/main" val="1388393303"/>
                  </a:ext>
                </a:extLst>
              </a:tr>
              <a:tr h="565226">
                <a:tc>
                  <a:txBody>
                    <a:bodyPr/>
                    <a:lstStyle/>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2703" marR="72703" marT="0" marB="0"/>
                </a:tc>
                <a:tc>
                  <a:txBody>
                    <a:bodyPr/>
                    <a:lstStyle/>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2703" marR="72703" marT="0" marB="0"/>
                </a:tc>
                <a:tc>
                  <a:txBody>
                    <a:bodyPr/>
                    <a:lstStyle/>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2703" marR="72703" marT="0" marB="0"/>
                </a:tc>
                <a:extLst>
                  <a:ext uri="{0D108BD9-81ED-4DB2-BD59-A6C34878D82A}">
                    <a16:rowId xmlns:a16="http://schemas.microsoft.com/office/drawing/2014/main" val="3556141516"/>
                  </a:ext>
                </a:extLst>
              </a:tr>
              <a:tr h="565226">
                <a:tc>
                  <a:txBody>
                    <a:bodyPr/>
                    <a:lstStyle/>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2703" marR="72703" marT="0" marB="0"/>
                </a:tc>
                <a:tc>
                  <a:txBody>
                    <a:bodyPr/>
                    <a:lstStyle/>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2703" marR="72703" marT="0" marB="0"/>
                </a:tc>
                <a:tc>
                  <a:txBody>
                    <a:bodyPr/>
                    <a:lstStyle/>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2703" marR="72703" marT="0" marB="0"/>
                </a:tc>
                <a:extLst>
                  <a:ext uri="{0D108BD9-81ED-4DB2-BD59-A6C34878D82A}">
                    <a16:rowId xmlns:a16="http://schemas.microsoft.com/office/drawing/2014/main" val="3421097186"/>
                  </a:ext>
                </a:extLst>
              </a:tr>
              <a:tr h="565226">
                <a:tc>
                  <a:txBody>
                    <a:bodyPr/>
                    <a:lstStyle/>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2703" marR="72703" marT="0" marB="0"/>
                </a:tc>
                <a:tc>
                  <a:txBody>
                    <a:bodyPr/>
                    <a:lstStyle/>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2703" marR="72703" marT="0" marB="0"/>
                </a:tc>
                <a:tc>
                  <a:txBody>
                    <a:bodyPr/>
                    <a:lstStyle/>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2703" marR="72703" marT="0" marB="0"/>
                </a:tc>
                <a:extLst>
                  <a:ext uri="{0D108BD9-81ED-4DB2-BD59-A6C34878D82A}">
                    <a16:rowId xmlns:a16="http://schemas.microsoft.com/office/drawing/2014/main" val="1103056271"/>
                  </a:ext>
                </a:extLst>
              </a:tr>
              <a:tr h="565226">
                <a:tc>
                  <a:txBody>
                    <a:bodyPr/>
                    <a:lstStyle/>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2703" marR="72703" marT="0" marB="0"/>
                </a:tc>
                <a:tc>
                  <a:txBody>
                    <a:bodyPr/>
                    <a:lstStyle/>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2703" marR="72703" marT="0" marB="0"/>
                </a:tc>
                <a:tc>
                  <a:txBody>
                    <a:bodyPr/>
                    <a:lstStyle/>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2703" marR="72703" marT="0" marB="0"/>
                </a:tc>
                <a:extLst>
                  <a:ext uri="{0D108BD9-81ED-4DB2-BD59-A6C34878D82A}">
                    <a16:rowId xmlns:a16="http://schemas.microsoft.com/office/drawing/2014/main" val="3852291224"/>
                  </a:ext>
                </a:extLst>
              </a:tr>
              <a:tr h="565226">
                <a:tc>
                  <a:txBody>
                    <a:bodyPr/>
                    <a:lstStyle/>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2703" marR="72703" marT="0" marB="0"/>
                </a:tc>
                <a:tc>
                  <a:txBody>
                    <a:bodyPr/>
                    <a:lstStyle/>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2703" marR="72703" marT="0" marB="0"/>
                </a:tc>
                <a:tc>
                  <a:txBody>
                    <a:bodyPr/>
                    <a:lstStyle/>
                    <a:p>
                      <a:pPr marL="0" marR="0">
                        <a:lnSpc>
                          <a:spcPct val="115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2703" marR="72703" marT="0" marB="0"/>
                </a:tc>
                <a:extLst>
                  <a:ext uri="{0D108BD9-81ED-4DB2-BD59-A6C34878D82A}">
                    <a16:rowId xmlns:a16="http://schemas.microsoft.com/office/drawing/2014/main" val="490323724"/>
                  </a:ext>
                </a:extLst>
              </a:tr>
            </a:tbl>
          </a:graphicData>
        </a:graphic>
      </p:graphicFrame>
      <p:sp>
        <p:nvSpPr>
          <p:cNvPr id="4" name="TextBox 3">
            <a:extLst>
              <a:ext uri="{FF2B5EF4-FFF2-40B4-BE49-F238E27FC236}">
                <a16:creationId xmlns:a16="http://schemas.microsoft.com/office/drawing/2014/main" id="{B54BC529-B593-431F-AD75-D645C925C0F3}"/>
              </a:ext>
            </a:extLst>
          </p:cNvPr>
          <p:cNvSpPr txBox="1"/>
          <p:nvPr/>
        </p:nvSpPr>
        <p:spPr>
          <a:xfrm>
            <a:off x="533400" y="1648138"/>
            <a:ext cx="10972800" cy="646331"/>
          </a:xfrm>
          <a:prstGeom prst="rect">
            <a:avLst/>
          </a:prstGeom>
          <a:noFill/>
        </p:spPr>
        <p:txBody>
          <a:bodyPr wrap="square" rtlCol="0">
            <a:spAutoFit/>
          </a:bodyPr>
          <a:lstStyle/>
          <a:p>
            <a:r>
              <a:rPr lang="en-US" dirty="0"/>
              <a:t>We are most successful and engaged when we follow who we naturally are to fulfill the requirements of our roles.  Use this exercise to think about other areas of your life and other roles you play or challenges you have coming up.</a:t>
            </a:r>
          </a:p>
        </p:txBody>
      </p:sp>
    </p:spTree>
    <p:extLst>
      <p:ext uri="{BB962C8B-B14F-4D97-AF65-F5344CB8AC3E}">
        <p14:creationId xmlns:p14="http://schemas.microsoft.com/office/powerpoint/2010/main" val="1644115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9051B-A2F6-43F4-84C8-388EDD208AAC}"/>
              </a:ext>
            </a:extLst>
          </p:cNvPr>
          <p:cNvSpPr>
            <a:spLocks noGrp="1"/>
          </p:cNvSpPr>
          <p:nvPr>
            <p:ph type="title"/>
          </p:nvPr>
        </p:nvSpPr>
        <p:spPr/>
        <p:txBody>
          <a:bodyPr>
            <a:normAutofit fontScale="90000"/>
          </a:bodyPr>
          <a:lstStyle/>
          <a:p>
            <a:r>
              <a:rPr lang="en-US"/>
              <a:t>The Shadow Side: Misperceptions and Misuse</a:t>
            </a:r>
          </a:p>
        </p:txBody>
      </p:sp>
      <p:graphicFrame>
        <p:nvGraphicFramePr>
          <p:cNvPr id="4" name="Content Placeholder 3">
            <a:extLst>
              <a:ext uri="{FF2B5EF4-FFF2-40B4-BE49-F238E27FC236}">
                <a16:creationId xmlns:a16="http://schemas.microsoft.com/office/drawing/2014/main" id="{B8EE2FD0-690A-4A4B-98E4-B6F83CF83387}"/>
              </a:ext>
            </a:extLst>
          </p:cNvPr>
          <p:cNvGraphicFramePr>
            <a:graphicFrameLocks noGrp="1"/>
          </p:cNvGraphicFramePr>
          <p:nvPr>
            <p:ph idx="1"/>
          </p:nvPr>
        </p:nvGraphicFramePr>
        <p:xfrm>
          <a:off x="838200" y="2311495"/>
          <a:ext cx="10515600" cy="3379597"/>
        </p:xfrm>
        <a:graphic>
          <a:graphicData uri="http://schemas.openxmlformats.org/drawingml/2006/table">
            <a:tbl>
              <a:tblPr firstRow="1" firstCol="1" bandRow="1">
                <a:tableStyleId>{5C22544A-7EE6-4342-B048-85BDC9FD1C3A}</a:tableStyleId>
              </a:tblPr>
              <a:tblGrid>
                <a:gridCol w="3505200">
                  <a:extLst>
                    <a:ext uri="{9D8B030D-6E8A-4147-A177-3AD203B41FA5}">
                      <a16:colId xmlns:a16="http://schemas.microsoft.com/office/drawing/2014/main" val="3407588827"/>
                    </a:ext>
                  </a:extLst>
                </a:gridCol>
                <a:gridCol w="3505200">
                  <a:extLst>
                    <a:ext uri="{9D8B030D-6E8A-4147-A177-3AD203B41FA5}">
                      <a16:colId xmlns:a16="http://schemas.microsoft.com/office/drawing/2014/main" val="222398918"/>
                    </a:ext>
                  </a:extLst>
                </a:gridCol>
                <a:gridCol w="3505200">
                  <a:extLst>
                    <a:ext uri="{9D8B030D-6E8A-4147-A177-3AD203B41FA5}">
                      <a16:colId xmlns:a16="http://schemas.microsoft.com/office/drawing/2014/main" val="3596107058"/>
                    </a:ext>
                  </a:extLst>
                </a:gridCol>
              </a:tblGrid>
              <a:tr h="0">
                <a:tc>
                  <a:txBody>
                    <a:bodyPr/>
                    <a:lstStyle/>
                    <a:p>
                      <a:pPr marL="0" marR="0">
                        <a:lnSpc>
                          <a:spcPct val="115000"/>
                        </a:lnSpc>
                        <a:spcBef>
                          <a:spcPts val="0"/>
                        </a:spcBef>
                        <a:spcAft>
                          <a:spcPts val="0"/>
                        </a:spcAft>
                      </a:pPr>
                      <a:r>
                        <a:rPr lang="en-US" sz="1600" dirty="0">
                          <a:effectLst/>
                        </a:rPr>
                        <a:t>Your Signature Strength</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600">
                          <a:effectLst/>
                        </a:rPr>
                        <a:t>How it can be Perceived Negatively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600">
                          <a:effectLst/>
                        </a:rPr>
                        <a:t>The Shadow Side: The Weakness of Your Strength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18679750"/>
                  </a:ext>
                </a:extLst>
              </a:tr>
              <a:tr h="0">
                <a:tc>
                  <a:txBody>
                    <a:bodyPr/>
                    <a:lstStyle/>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08534970"/>
                  </a:ext>
                </a:extLst>
              </a:tr>
              <a:tr h="0">
                <a:tc>
                  <a:txBody>
                    <a:bodyPr/>
                    <a:lstStyle/>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0242488"/>
                  </a:ext>
                </a:extLst>
              </a:tr>
              <a:tr h="0">
                <a:tc>
                  <a:txBody>
                    <a:bodyPr/>
                    <a:lstStyle/>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31346550"/>
                  </a:ext>
                </a:extLst>
              </a:tr>
              <a:tr h="0">
                <a:tc>
                  <a:txBody>
                    <a:bodyPr/>
                    <a:lstStyle/>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53421960"/>
                  </a:ext>
                </a:extLst>
              </a:tr>
              <a:tr h="0">
                <a:tc>
                  <a:txBody>
                    <a:bodyPr/>
                    <a:lstStyle/>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p>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75355920"/>
                  </a:ext>
                </a:extLst>
              </a:tr>
            </a:tbl>
          </a:graphicData>
        </a:graphic>
      </p:graphicFrame>
    </p:spTree>
    <p:extLst>
      <p:ext uri="{BB962C8B-B14F-4D97-AF65-F5344CB8AC3E}">
        <p14:creationId xmlns:p14="http://schemas.microsoft.com/office/powerpoint/2010/main" val="3423944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24508-932D-4C9D-A933-86265F3A8966}"/>
              </a:ext>
            </a:extLst>
          </p:cNvPr>
          <p:cNvSpPr>
            <a:spLocks noGrp="1"/>
          </p:cNvSpPr>
          <p:nvPr>
            <p:ph type="title"/>
          </p:nvPr>
        </p:nvSpPr>
        <p:spPr/>
        <p:txBody>
          <a:bodyPr/>
          <a:lstStyle/>
          <a:p>
            <a:r>
              <a:rPr lang="en-US" dirty="0"/>
              <a:t>Challenges Affirming our Strengths</a:t>
            </a:r>
          </a:p>
        </p:txBody>
      </p:sp>
      <p:sp>
        <p:nvSpPr>
          <p:cNvPr id="3" name="Content Placeholder 2">
            <a:extLst>
              <a:ext uri="{FF2B5EF4-FFF2-40B4-BE49-F238E27FC236}">
                <a16:creationId xmlns:a16="http://schemas.microsoft.com/office/drawing/2014/main" id="{17736E7B-413D-4C38-97DC-7D6DB180EB27}"/>
              </a:ext>
            </a:extLst>
          </p:cNvPr>
          <p:cNvSpPr>
            <a:spLocks noGrp="1"/>
          </p:cNvSpPr>
          <p:nvPr>
            <p:ph idx="1"/>
          </p:nvPr>
        </p:nvSpPr>
        <p:spPr/>
        <p:txBody>
          <a:bodyPr/>
          <a:lstStyle/>
          <a:p>
            <a:r>
              <a:rPr lang="en-US" dirty="0"/>
              <a:t>Being blind to our own greatest talents or to the talents of others</a:t>
            </a:r>
          </a:p>
          <a:p>
            <a:r>
              <a:rPr lang="en-US" dirty="0"/>
              <a:t>Jealousy driven conflict because others are threatened by our talent</a:t>
            </a:r>
          </a:p>
          <a:p>
            <a:r>
              <a:rPr lang="en-US" dirty="0"/>
              <a:t>Being in roles that don’t suit our talent</a:t>
            </a:r>
          </a:p>
          <a:p>
            <a:r>
              <a:rPr lang="en-US" dirty="0"/>
              <a:t>Fear of pride or arrogance diminishes what we have to offer</a:t>
            </a:r>
          </a:p>
          <a:p>
            <a:r>
              <a:rPr lang="en-US" dirty="0"/>
              <a:t>Lack of vision about how our talents helps us to achieve our goals</a:t>
            </a:r>
          </a:p>
        </p:txBody>
      </p:sp>
    </p:spTree>
    <p:extLst>
      <p:ext uri="{BB962C8B-B14F-4D97-AF65-F5344CB8AC3E}">
        <p14:creationId xmlns:p14="http://schemas.microsoft.com/office/powerpoint/2010/main" val="770329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F0108-1EA1-4F63-8DD1-7E06BC1A39DC}"/>
              </a:ext>
            </a:extLst>
          </p:cNvPr>
          <p:cNvSpPr>
            <a:spLocks noGrp="1"/>
          </p:cNvSpPr>
          <p:nvPr>
            <p:ph type="title"/>
          </p:nvPr>
        </p:nvSpPr>
        <p:spPr/>
        <p:txBody>
          <a:bodyPr/>
          <a:lstStyle/>
          <a:p>
            <a:r>
              <a:rPr lang="en-US" dirty="0"/>
              <a:t>What about weaknesses?</a:t>
            </a:r>
          </a:p>
        </p:txBody>
      </p:sp>
      <p:sp>
        <p:nvSpPr>
          <p:cNvPr id="3" name="Content Placeholder 2">
            <a:extLst>
              <a:ext uri="{FF2B5EF4-FFF2-40B4-BE49-F238E27FC236}">
                <a16:creationId xmlns:a16="http://schemas.microsoft.com/office/drawing/2014/main" id="{616AAA31-AEE2-464C-A343-EE0DF186DA37}"/>
              </a:ext>
            </a:extLst>
          </p:cNvPr>
          <p:cNvSpPr>
            <a:spLocks noGrp="1"/>
          </p:cNvSpPr>
          <p:nvPr>
            <p:ph idx="1"/>
          </p:nvPr>
        </p:nvSpPr>
        <p:spPr/>
        <p:txBody>
          <a:bodyPr/>
          <a:lstStyle/>
          <a:p>
            <a:r>
              <a:rPr lang="en-US" dirty="0"/>
              <a:t>Consider reframing or redefining weakness</a:t>
            </a:r>
          </a:p>
          <a:p>
            <a:r>
              <a:rPr lang="en-US" dirty="0"/>
              <a:t>Distinguish what’s getting in your way, or in others’ way</a:t>
            </a:r>
          </a:p>
          <a:p>
            <a:r>
              <a:rPr lang="en-US" dirty="0"/>
              <a:t>Actions to take to address “Weakness”</a:t>
            </a:r>
          </a:p>
          <a:p>
            <a:pPr lvl="1"/>
            <a:r>
              <a:rPr lang="en-US" dirty="0"/>
              <a:t>Be open and transparent; ask for feedback</a:t>
            </a:r>
          </a:p>
          <a:p>
            <a:pPr lvl="1"/>
            <a:r>
              <a:rPr lang="en-US" dirty="0"/>
              <a:t>Get the RIGHT training</a:t>
            </a:r>
          </a:p>
          <a:p>
            <a:pPr lvl="1"/>
            <a:r>
              <a:rPr lang="en-US" dirty="0"/>
              <a:t>Leverage other talents</a:t>
            </a:r>
          </a:p>
          <a:p>
            <a:pPr lvl="1"/>
            <a:r>
              <a:rPr lang="en-US" dirty="0"/>
              <a:t>Form complementary partnerships</a:t>
            </a:r>
          </a:p>
          <a:p>
            <a:pPr lvl="1"/>
            <a:r>
              <a:rPr lang="en-US" dirty="0"/>
              <a:t>Adjust or change your role</a:t>
            </a:r>
          </a:p>
        </p:txBody>
      </p:sp>
    </p:spTree>
    <p:extLst>
      <p:ext uri="{BB962C8B-B14F-4D97-AF65-F5344CB8AC3E}">
        <p14:creationId xmlns:p14="http://schemas.microsoft.com/office/powerpoint/2010/main" val="737769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D4877-03FC-475C-8C74-EB5BF7CDE79F}"/>
              </a:ext>
            </a:extLst>
          </p:cNvPr>
          <p:cNvSpPr>
            <a:spLocks noGrp="1"/>
          </p:cNvSpPr>
          <p:nvPr>
            <p:ph type="title"/>
          </p:nvPr>
        </p:nvSpPr>
        <p:spPr/>
        <p:txBody>
          <a:bodyPr/>
          <a:lstStyle/>
          <a:p>
            <a:r>
              <a:rPr lang="en-US"/>
              <a:t>Leadership Themes</a:t>
            </a:r>
          </a:p>
        </p:txBody>
      </p:sp>
      <p:graphicFrame>
        <p:nvGraphicFramePr>
          <p:cNvPr id="4" name="Content Placeholder 3">
            <a:extLst>
              <a:ext uri="{FF2B5EF4-FFF2-40B4-BE49-F238E27FC236}">
                <a16:creationId xmlns:a16="http://schemas.microsoft.com/office/drawing/2014/main" id="{BB6DB3EC-59F6-469A-96BC-80CC47DC71E8}"/>
              </a:ext>
            </a:extLst>
          </p:cNvPr>
          <p:cNvGraphicFramePr>
            <a:graphicFrameLocks noGrp="1"/>
          </p:cNvGraphicFramePr>
          <p:nvPr>
            <p:ph idx="1"/>
            <p:extLst>
              <p:ext uri="{D42A27DB-BD31-4B8C-83A1-F6EECF244321}">
                <p14:modId xmlns:p14="http://schemas.microsoft.com/office/powerpoint/2010/main" val="3463867474"/>
              </p:ext>
            </p:extLst>
          </p:nvPr>
        </p:nvGraphicFramePr>
        <p:xfrm>
          <a:off x="609600" y="1828800"/>
          <a:ext cx="10591800" cy="4613937"/>
        </p:xfrm>
        <a:graphic>
          <a:graphicData uri="http://schemas.openxmlformats.org/drawingml/2006/table">
            <a:tbl>
              <a:tblPr>
                <a:tableStyleId>{5C22544A-7EE6-4342-B048-85BDC9FD1C3A}</a:tableStyleId>
              </a:tblPr>
              <a:tblGrid>
                <a:gridCol w="2647950">
                  <a:extLst>
                    <a:ext uri="{9D8B030D-6E8A-4147-A177-3AD203B41FA5}">
                      <a16:colId xmlns:a16="http://schemas.microsoft.com/office/drawing/2014/main" val="1484811679"/>
                    </a:ext>
                  </a:extLst>
                </a:gridCol>
                <a:gridCol w="2647950">
                  <a:extLst>
                    <a:ext uri="{9D8B030D-6E8A-4147-A177-3AD203B41FA5}">
                      <a16:colId xmlns:a16="http://schemas.microsoft.com/office/drawing/2014/main" val="2169007316"/>
                    </a:ext>
                  </a:extLst>
                </a:gridCol>
                <a:gridCol w="2647950">
                  <a:extLst>
                    <a:ext uri="{9D8B030D-6E8A-4147-A177-3AD203B41FA5}">
                      <a16:colId xmlns:a16="http://schemas.microsoft.com/office/drawing/2014/main" val="3709994348"/>
                    </a:ext>
                  </a:extLst>
                </a:gridCol>
                <a:gridCol w="2647950">
                  <a:extLst>
                    <a:ext uri="{9D8B030D-6E8A-4147-A177-3AD203B41FA5}">
                      <a16:colId xmlns:a16="http://schemas.microsoft.com/office/drawing/2014/main" val="1634581065"/>
                    </a:ext>
                  </a:extLst>
                </a:gridCol>
              </a:tblGrid>
              <a:tr h="702294">
                <a:tc>
                  <a:txBody>
                    <a:bodyPr/>
                    <a:lstStyle/>
                    <a:p>
                      <a:pPr marL="0" marR="0" algn="ctr" fontAlgn="b">
                        <a:lnSpc>
                          <a:spcPct val="115000"/>
                        </a:lnSpc>
                        <a:spcBef>
                          <a:spcPts val="0"/>
                        </a:spcBef>
                        <a:spcAft>
                          <a:spcPts val="0"/>
                        </a:spcAft>
                      </a:pPr>
                      <a:r>
                        <a:rPr lang="en-US" sz="2000" b="1" kern="1200">
                          <a:effectLst/>
                        </a:rPr>
                        <a:t>Executing</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2000" b="1" kern="1200">
                          <a:effectLst/>
                        </a:rPr>
                        <a:t>Influencing</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2000" b="1" kern="1200">
                          <a:effectLst/>
                        </a:rPr>
                        <a:t>Relationship </a:t>
                      </a:r>
                      <a:endParaRPr lang="en-US" sz="1100" b="1">
                        <a:effectLst/>
                      </a:endParaRPr>
                    </a:p>
                    <a:p>
                      <a:pPr marL="0" marR="0" algn="ctr" fontAlgn="b">
                        <a:lnSpc>
                          <a:spcPct val="115000"/>
                        </a:lnSpc>
                        <a:spcBef>
                          <a:spcPts val="0"/>
                        </a:spcBef>
                        <a:spcAft>
                          <a:spcPts val="0"/>
                        </a:spcAft>
                      </a:pPr>
                      <a:r>
                        <a:rPr lang="en-US" sz="2000" b="1" kern="1200">
                          <a:effectLst/>
                        </a:rPr>
                        <a:t>Building</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2000" b="1" kern="1200">
                          <a:effectLst/>
                        </a:rPr>
                        <a:t>Strategic </a:t>
                      </a:r>
                      <a:endParaRPr lang="en-US" sz="1100" b="1">
                        <a:effectLst/>
                      </a:endParaRPr>
                    </a:p>
                    <a:p>
                      <a:pPr marL="0" marR="0" algn="ctr" fontAlgn="b">
                        <a:lnSpc>
                          <a:spcPct val="115000"/>
                        </a:lnSpc>
                        <a:spcBef>
                          <a:spcPts val="0"/>
                        </a:spcBef>
                        <a:spcAft>
                          <a:spcPts val="0"/>
                        </a:spcAft>
                      </a:pPr>
                      <a:r>
                        <a:rPr lang="en-US" sz="2000" b="1" kern="1200">
                          <a:effectLst/>
                        </a:rPr>
                        <a:t>Thinking</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extLst>
                  <a:ext uri="{0D108BD9-81ED-4DB2-BD59-A6C34878D82A}">
                    <a16:rowId xmlns:a16="http://schemas.microsoft.com/office/drawing/2014/main" val="716331619"/>
                  </a:ext>
                </a:extLst>
              </a:tr>
              <a:tr h="434627">
                <a:tc>
                  <a:txBody>
                    <a:bodyPr/>
                    <a:lstStyle/>
                    <a:p>
                      <a:pPr marL="0" marR="0" algn="ctr" fontAlgn="b">
                        <a:lnSpc>
                          <a:spcPct val="115000"/>
                        </a:lnSpc>
                        <a:spcBef>
                          <a:spcPts val="0"/>
                        </a:spcBef>
                        <a:spcAft>
                          <a:spcPts val="0"/>
                        </a:spcAft>
                      </a:pPr>
                      <a:r>
                        <a:rPr lang="en-US" sz="1600" kern="1200">
                          <a:effectLst/>
                        </a:rPr>
                        <a:t>Achiever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a:effectLst/>
                        </a:rPr>
                        <a:t>Activator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a:effectLst/>
                        </a:rPr>
                        <a:t>Adaptability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a:effectLst/>
                        </a:rPr>
                        <a:t>Analytical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extLst>
                  <a:ext uri="{0D108BD9-81ED-4DB2-BD59-A6C34878D82A}">
                    <a16:rowId xmlns:a16="http://schemas.microsoft.com/office/drawing/2014/main" val="1069792336"/>
                  </a:ext>
                </a:extLst>
              </a:tr>
              <a:tr h="434627">
                <a:tc>
                  <a:txBody>
                    <a:bodyPr/>
                    <a:lstStyle/>
                    <a:p>
                      <a:pPr marL="0" marR="0" algn="ctr" fontAlgn="b">
                        <a:lnSpc>
                          <a:spcPct val="115000"/>
                        </a:lnSpc>
                        <a:spcBef>
                          <a:spcPts val="0"/>
                        </a:spcBef>
                        <a:spcAft>
                          <a:spcPts val="0"/>
                        </a:spcAft>
                      </a:pPr>
                      <a:r>
                        <a:rPr lang="en-US" sz="1600" kern="1200">
                          <a:effectLst/>
                        </a:rPr>
                        <a:t>Arranger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a:effectLst/>
                        </a:rPr>
                        <a:t>Command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a:effectLst/>
                        </a:rPr>
                        <a:t>Developer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a:effectLst/>
                        </a:rPr>
                        <a:t>Context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extLst>
                  <a:ext uri="{0D108BD9-81ED-4DB2-BD59-A6C34878D82A}">
                    <a16:rowId xmlns:a16="http://schemas.microsoft.com/office/drawing/2014/main" val="781716324"/>
                  </a:ext>
                </a:extLst>
              </a:tr>
              <a:tr h="434627">
                <a:tc>
                  <a:txBody>
                    <a:bodyPr/>
                    <a:lstStyle/>
                    <a:p>
                      <a:pPr marL="0" marR="0" algn="ctr" fontAlgn="b">
                        <a:lnSpc>
                          <a:spcPct val="115000"/>
                        </a:lnSpc>
                        <a:spcBef>
                          <a:spcPts val="0"/>
                        </a:spcBef>
                        <a:spcAft>
                          <a:spcPts val="0"/>
                        </a:spcAft>
                      </a:pPr>
                      <a:r>
                        <a:rPr lang="en-US" sz="1600" kern="1200">
                          <a:effectLst/>
                        </a:rPr>
                        <a:t>Belief</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a:effectLst/>
                        </a:rPr>
                        <a:t>Communication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dirty="0">
                          <a:effectLst/>
                        </a:rPr>
                        <a:t>Connectedness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a:effectLst/>
                        </a:rPr>
                        <a:t>Futuristic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extLst>
                  <a:ext uri="{0D108BD9-81ED-4DB2-BD59-A6C34878D82A}">
                    <a16:rowId xmlns:a16="http://schemas.microsoft.com/office/drawing/2014/main" val="828109966"/>
                  </a:ext>
                </a:extLst>
              </a:tr>
              <a:tr h="434627">
                <a:tc>
                  <a:txBody>
                    <a:bodyPr/>
                    <a:lstStyle/>
                    <a:p>
                      <a:pPr marL="0" marR="0" algn="ctr" fontAlgn="b">
                        <a:lnSpc>
                          <a:spcPct val="115000"/>
                        </a:lnSpc>
                        <a:spcBef>
                          <a:spcPts val="0"/>
                        </a:spcBef>
                        <a:spcAft>
                          <a:spcPts val="0"/>
                        </a:spcAft>
                      </a:pPr>
                      <a:r>
                        <a:rPr lang="en-US" sz="1600" kern="1200">
                          <a:effectLst/>
                        </a:rPr>
                        <a:t>Consistency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a:effectLst/>
                        </a:rPr>
                        <a:t>Competition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dirty="0">
                          <a:effectLst/>
                        </a:rPr>
                        <a:t>Empathy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a:effectLst/>
                        </a:rPr>
                        <a:t>Ideation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extLst>
                  <a:ext uri="{0D108BD9-81ED-4DB2-BD59-A6C34878D82A}">
                    <a16:rowId xmlns:a16="http://schemas.microsoft.com/office/drawing/2014/main" val="3864873530"/>
                  </a:ext>
                </a:extLst>
              </a:tr>
              <a:tr h="434627">
                <a:tc>
                  <a:txBody>
                    <a:bodyPr/>
                    <a:lstStyle/>
                    <a:p>
                      <a:pPr marL="0" marR="0" algn="ctr" fontAlgn="b">
                        <a:lnSpc>
                          <a:spcPct val="115000"/>
                        </a:lnSpc>
                        <a:spcBef>
                          <a:spcPts val="0"/>
                        </a:spcBef>
                        <a:spcAft>
                          <a:spcPts val="0"/>
                        </a:spcAft>
                      </a:pPr>
                      <a:r>
                        <a:rPr lang="en-US" sz="1600" kern="1200">
                          <a:effectLst/>
                        </a:rPr>
                        <a:t>Deliberative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a:effectLst/>
                        </a:rPr>
                        <a:t>Maximizer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a:effectLst/>
                        </a:rPr>
                        <a:t>Harmony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dirty="0">
                          <a:effectLst/>
                        </a:rPr>
                        <a:t>Input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extLst>
                  <a:ext uri="{0D108BD9-81ED-4DB2-BD59-A6C34878D82A}">
                    <a16:rowId xmlns:a16="http://schemas.microsoft.com/office/drawing/2014/main" val="710705338"/>
                  </a:ext>
                </a:extLst>
              </a:tr>
              <a:tr h="434627">
                <a:tc>
                  <a:txBody>
                    <a:bodyPr/>
                    <a:lstStyle/>
                    <a:p>
                      <a:pPr marL="0" marR="0" algn="ctr" fontAlgn="b">
                        <a:lnSpc>
                          <a:spcPct val="115000"/>
                        </a:lnSpc>
                        <a:spcBef>
                          <a:spcPts val="0"/>
                        </a:spcBef>
                        <a:spcAft>
                          <a:spcPts val="0"/>
                        </a:spcAft>
                      </a:pPr>
                      <a:r>
                        <a:rPr lang="en-US" sz="1600" kern="1200">
                          <a:effectLst/>
                        </a:rPr>
                        <a:t>Discipline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a:effectLst/>
                        </a:rPr>
                        <a:t>Self-assurance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a:effectLst/>
                        </a:rPr>
                        <a:t>Includer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a:effectLst/>
                        </a:rPr>
                        <a:t>Intellection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extLst>
                  <a:ext uri="{0D108BD9-81ED-4DB2-BD59-A6C34878D82A}">
                    <a16:rowId xmlns:a16="http://schemas.microsoft.com/office/drawing/2014/main" val="874429890"/>
                  </a:ext>
                </a:extLst>
              </a:tr>
              <a:tr h="434627">
                <a:tc>
                  <a:txBody>
                    <a:bodyPr/>
                    <a:lstStyle/>
                    <a:p>
                      <a:pPr marL="0" marR="0" algn="ctr" fontAlgn="b">
                        <a:lnSpc>
                          <a:spcPct val="115000"/>
                        </a:lnSpc>
                        <a:spcBef>
                          <a:spcPts val="0"/>
                        </a:spcBef>
                        <a:spcAft>
                          <a:spcPts val="0"/>
                        </a:spcAft>
                      </a:pPr>
                      <a:r>
                        <a:rPr lang="en-US" sz="1600" kern="1200" dirty="0">
                          <a:effectLst/>
                        </a:rPr>
                        <a:t>Focus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a:effectLst/>
                        </a:rPr>
                        <a:t>Significance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a:effectLst/>
                        </a:rPr>
                        <a:t>Individualization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a:effectLst/>
                        </a:rPr>
                        <a:t>Learner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extLst>
                  <a:ext uri="{0D108BD9-81ED-4DB2-BD59-A6C34878D82A}">
                    <a16:rowId xmlns:a16="http://schemas.microsoft.com/office/drawing/2014/main" val="3779548525"/>
                  </a:ext>
                </a:extLst>
              </a:tr>
              <a:tr h="434627">
                <a:tc>
                  <a:txBody>
                    <a:bodyPr/>
                    <a:lstStyle/>
                    <a:p>
                      <a:pPr marL="0" marR="0" algn="ctr" fontAlgn="b">
                        <a:lnSpc>
                          <a:spcPct val="115000"/>
                        </a:lnSpc>
                        <a:spcBef>
                          <a:spcPts val="0"/>
                        </a:spcBef>
                        <a:spcAft>
                          <a:spcPts val="0"/>
                        </a:spcAft>
                      </a:pPr>
                      <a:r>
                        <a:rPr lang="en-US" sz="1600" kern="1200">
                          <a:effectLst/>
                        </a:rPr>
                        <a:t>Responsibility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a:effectLst/>
                        </a:rPr>
                        <a:t>Woo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a:effectLst/>
                        </a:rPr>
                        <a:t>Positivity</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a:effectLst/>
                        </a:rPr>
                        <a:t>Strategic</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extLst>
                  <a:ext uri="{0D108BD9-81ED-4DB2-BD59-A6C34878D82A}">
                    <a16:rowId xmlns:a16="http://schemas.microsoft.com/office/drawing/2014/main" val="3499185862"/>
                  </a:ext>
                </a:extLst>
              </a:tr>
              <a:tr h="434627">
                <a:tc>
                  <a:txBody>
                    <a:bodyPr/>
                    <a:lstStyle/>
                    <a:p>
                      <a:pPr marL="0" marR="0" algn="ctr" fontAlgn="b">
                        <a:lnSpc>
                          <a:spcPct val="115000"/>
                        </a:lnSpc>
                        <a:spcBef>
                          <a:spcPts val="0"/>
                        </a:spcBef>
                        <a:spcAft>
                          <a:spcPts val="0"/>
                        </a:spcAft>
                      </a:pPr>
                      <a:r>
                        <a:rPr lang="en-US" sz="1600" kern="1200">
                          <a:effectLst/>
                        </a:rPr>
                        <a:t>Restorative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algn="ctr">
                        <a:lnSpc>
                          <a:spcPct val="115000"/>
                        </a:lnSpc>
                      </a:pPr>
                      <a:endParaRPr lang="en-US" sz="1100">
                        <a:effectLst/>
                        <a:latin typeface="Calibri" panose="020F0502020204030204" pitchFamily="34" charset="0"/>
                        <a:cs typeface="Times New Roman" panose="02020603050405020304" pitchFamily="18" charset="0"/>
                      </a:endParaRPr>
                    </a:p>
                  </a:txBody>
                  <a:tcPr marL="11247" marR="11247" marT="11247" marB="0" anchor="ctr"/>
                </a:tc>
                <a:tc>
                  <a:txBody>
                    <a:bodyPr/>
                    <a:lstStyle/>
                    <a:p>
                      <a:pPr marL="0" marR="0" algn="ctr" fontAlgn="b">
                        <a:lnSpc>
                          <a:spcPct val="115000"/>
                        </a:lnSpc>
                        <a:spcBef>
                          <a:spcPts val="0"/>
                        </a:spcBef>
                        <a:spcAft>
                          <a:spcPts val="0"/>
                        </a:spcAft>
                      </a:pPr>
                      <a:r>
                        <a:rPr lang="en-US" sz="1600" kern="1200">
                          <a:effectLst/>
                        </a:rPr>
                        <a:t>Relator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1247" marR="11247" marT="11247" marB="0" anchor="ctr"/>
                </a:tc>
                <a:tc>
                  <a:txBody>
                    <a:bodyPr/>
                    <a:lstStyle/>
                    <a:p>
                      <a:pPr algn="ctr">
                        <a:lnSpc>
                          <a:spcPct val="115000"/>
                        </a:lnSpc>
                      </a:pPr>
                      <a:endParaRPr lang="en-US" sz="1100" dirty="0">
                        <a:effectLst/>
                        <a:latin typeface="Calibri" panose="020F0502020204030204" pitchFamily="34" charset="0"/>
                        <a:cs typeface="Times New Roman" panose="02020603050405020304" pitchFamily="18" charset="0"/>
                      </a:endParaRPr>
                    </a:p>
                  </a:txBody>
                  <a:tcPr marL="11247" marR="11247" marT="11247" marB="0" anchor="ctr"/>
                </a:tc>
                <a:extLst>
                  <a:ext uri="{0D108BD9-81ED-4DB2-BD59-A6C34878D82A}">
                    <a16:rowId xmlns:a16="http://schemas.microsoft.com/office/drawing/2014/main" val="965104379"/>
                  </a:ext>
                </a:extLst>
              </a:tr>
            </a:tbl>
          </a:graphicData>
        </a:graphic>
      </p:graphicFrame>
      <p:sp>
        <p:nvSpPr>
          <p:cNvPr id="5" name="Rectangle 1">
            <a:extLst>
              <a:ext uri="{FF2B5EF4-FFF2-40B4-BE49-F238E27FC236}">
                <a16:creationId xmlns:a16="http://schemas.microsoft.com/office/drawing/2014/main" id="{5DFEC6E4-BBF8-4146-B38E-C5D343E8062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5045001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27ADE-5EDB-4A9A-B2B9-20ED0C308079}"/>
              </a:ext>
            </a:extLst>
          </p:cNvPr>
          <p:cNvSpPr>
            <a:spLocks noGrp="1"/>
          </p:cNvSpPr>
          <p:nvPr>
            <p:ph type="title"/>
          </p:nvPr>
        </p:nvSpPr>
        <p:spPr/>
        <p:txBody>
          <a:bodyPr/>
          <a:lstStyle/>
          <a:p>
            <a:r>
              <a:rPr lang="en-US" dirty="0"/>
              <a:t>Leadership Domains</a:t>
            </a:r>
          </a:p>
        </p:txBody>
      </p:sp>
      <p:sp>
        <p:nvSpPr>
          <p:cNvPr id="3" name="Content Placeholder 2">
            <a:extLst>
              <a:ext uri="{FF2B5EF4-FFF2-40B4-BE49-F238E27FC236}">
                <a16:creationId xmlns:a16="http://schemas.microsoft.com/office/drawing/2014/main" id="{3F81F40E-033A-40C1-B77F-4714F338B386}"/>
              </a:ext>
            </a:extLst>
          </p:cNvPr>
          <p:cNvSpPr>
            <a:spLocks noGrp="1"/>
          </p:cNvSpPr>
          <p:nvPr>
            <p:ph idx="1"/>
          </p:nvPr>
        </p:nvSpPr>
        <p:spPr/>
        <p:txBody>
          <a:bodyPr>
            <a:normAutofit fontScale="62500" lnSpcReduction="20000"/>
          </a:bodyPr>
          <a:lstStyle/>
          <a:p>
            <a:r>
              <a:rPr lang="en-US" b="1" dirty="0"/>
              <a:t>Executing Leadership style:</a:t>
            </a:r>
            <a:r>
              <a:rPr lang="en-US" dirty="0"/>
              <a:t> Leaders with dominant strength in the Executing domain know how to make things happen. When you need someone to implement a solution, these are the people who will work tirelessly to get it done. Leaders with a strength to execute have the ability to “catch” an idea and make it a reality. </a:t>
            </a:r>
          </a:p>
          <a:p>
            <a:r>
              <a:rPr lang="en-US" b="1" dirty="0"/>
              <a:t>Influencing Leadership style:</a:t>
            </a:r>
            <a:r>
              <a:rPr lang="en-US" dirty="0"/>
              <a:t> Those who lead by Influencing help their team reach a much broader audience. People with strength in this domain are always selling the team’s ideas inside and outside the organization. When you need someone to take charge, speak up, and make sure your group is heard, look to someone with the strength to influence. </a:t>
            </a:r>
          </a:p>
          <a:p>
            <a:r>
              <a:rPr lang="en-US" b="1" dirty="0"/>
              <a:t>Relationship Leadership style</a:t>
            </a:r>
            <a:r>
              <a:rPr lang="en-US" dirty="0"/>
              <a:t>: Those who lead through Relationship Building are the essential glue that holds a team together. Without these strengths on a team, in many cases, the group is simply a composite of individuals. In contrast, leaders with exceptional Relationship Building strength have the unique ability to create groups and organizations that are much greater than the sum of their parts.</a:t>
            </a:r>
          </a:p>
          <a:p>
            <a:r>
              <a:rPr lang="en-US" b="1" dirty="0"/>
              <a:t>Strategic Thinking Leadership style</a:t>
            </a:r>
            <a:r>
              <a:rPr lang="en-US" dirty="0"/>
              <a:t>: Leaders with great Strategic Thinking strengths are the ones who keep us all focused on what could be. They are constantly absorbing and analyzing information and helping the team make better decisions. People with strength in this domain continually stretch our thinking for the future.</a:t>
            </a:r>
          </a:p>
          <a:p>
            <a:endParaRPr lang="en-US" dirty="0"/>
          </a:p>
        </p:txBody>
      </p:sp>
    </p:spTree>
    <p:extLst>
      <p:ext uri="{BB962C8B-B14F-4D97-AF65-F5344CB8AC3E}">
        <p14:creationId xmlns:p14="http://schemas.microsoft.com/office/powerpoint/2010/main" val="18077627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3295B-3A07-4ADB-B4FC-76C241E51E5F}"/>
              </a:ext>
            </a:extLst>
          </p:cNvPr>
          <p:cNvSpPr>
            <a:spLocks noGrp="1"/>
          </p:cNvSpPr>
          <p:nvPr>
            <p:ph type="title"/>
          </p:nvPr>
        </p:nvSpPr>
        <p:spPr/>
        <p:txBody>
          <a:bodyPr/>
          <a:lstStyle/>
          <a:p>
            <a:r>
              <a:rPr lang="en-US"/>
              <a:t>Complementary Partnerships</a:t>
            </a:r>
          </a:p>
        </p:txBody>
      </p:sp>
      <p:sp>
        <p:nvSpPr>
          <p:cNvPr id="3" name="Content Placeholder 2">
            <a:extLst>
              <a:ext uri="{FF2B5EF4-FFF2-40B4-BE49-F238E27FC236}">
                <a16:creationId xmlns:a16="http://schemas.microsoft.com/office/drawing/2014/main" id="{360E6162-B285-4B14-AFDC-FA8A8D1693FB}"/>
              </a:ext>
            </a:extLst>
          </p:cNvPr>
          <p:cNvSpPr>
            <a:spLocks noGrp="1"/>
          </p:cNvSpPr>
          <p:nvPr>
            <p:ph idx="1"/>
          </p:nvPr>
        </p:nvSpPr>
        <p:spPr>
          <a:xfrm>
            <a:off x="838200" y="1797345"/>
            <a:ext cx="10515600" cy="4351338"/>
          </a:xfrm>
        </p:spPr>
        <p:txBody>
          <a:bodyPr/>
          <a:lstStyle/>
          <a:p>
            <a:r>
              <a:rPr lang="en-US" sz="2000" dirty="0"/>
              <a:t>Complementary partnerships are formed when two or more people come together to achieve something greater than what they could have achieved apart.  Some of the best partnerships are formed when we consciously think about our talents and the talents that may complement our own.</a:t>
            </a:r>
          </a:p>
          <a:p>
            <a:r>
              <a:rPr lang="en-US" sz="2000" dirty="0"/>
              <a:t>Think about the strengths you might want or need in a collaborative partner.  Write your strengths on the figure to the left. Then, identify five strengths that you would most like to have in a collaborative partner.  Place these strengths on the figure on the right.</a:t>
            </a:r>
          </a:p>
          <a:p>
            <a:endParaRPr lang="en-US" dirty="0"/>
          </a:p>
        </p:txBody>
      </p:sp>
      <p:pic>
        <p:nvPicPr>
          <p:cNvPr id="5" name="Graphic 4" descr="Man">
            <a:extLst>
              <a:ext uri="{FF2B5EF4-FFF2-40B4-BE49-F238E27FC236}">
                <a16:creationId xmlns:a16="http://schemas.microsoft.com/office/drawing/2014/main" id="{D32919BC-31F9-4002-82DC-F79144E55D1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6000" y="4263322"/>
            <a:ext cx="1885361" cy="1885361"/>
          </a:xfrm>
          <a:prstGeom prst="rect">
            <a:avLst/>
          </a:prstGeom>
        </p:spPr>
      </p:pic>
      <p:pic>
        <p:nvPicPr>
          <p:cNvPr id="7" name="Graphic 6" descr="Woman">
            <a:extLst>
              <a:ext uri="{FF2B5EF4-FFF2-40B4-BE49-F238E27FC236}">
                <a16:creationId xmlns:a16="http://schemas.microsoft.com/office/drawing/2014/main" id="{B0F85EAD-98DF-425E-879E-B7AF4D2A03C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68082" y="4263322"/>
            <a:ext cx="1885361" cy="1885361"/>
          </a:xfrm>
          <a:prstGeom prst="rect">
            <a:avLst/>
          </a:prstGeom>
        </p:spPr>
      </p:pic>
    </p:spTree>
    <p:extLst>
      <p:ext uri="{BB962C8B-B14F-4D97-AF65-F5344CB8AC3E}">
        <p14:creationId xmlns:p14="http://schemas.microsoft.com/office/powerpoint/2010/main" val="4079223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76EAC-C15F-442C-9016-DAF3B57299F7}"/>
              </a:ext>
            </a:extLst>
          </p:cNvPr>
          <p:cNvSpPr>
            <a:spLocks noGrp="1"/>
          </p:cNvSpPr>
          <p:nvPr>
            <p:ph type="title"/>
          </p:nvPr>
        </p:nvSpPr>
        <p:spPr/>
        <p:txBody>
          <a:bodyPr/>
          <a:lstStyle/>
          <a:p>
            <a:r>
              <a:rPr lang="en-US" dirty="0"/>
              <a:t>To Consider: Strengths Dialogue</a:t>
            </a:r>
          </a:p>
        </p:txBody>
      </p:sp>
      <p:graphicFrame>
        <p:nvGraphicFramePr>
          <p:cNvPr id="4" name="Content Placeholder 3">
            <a:extLst>
              <a:ext uri="{FF2B5EF4-FFF2-40B4-BE49-F238E27FC236}">
                <a16:creationId xmlns:a16="http://schemas.microsoft.com/office/drawing/2014/main" id="{94AF1C46-69D4-4E76-939B-4AC86996BA1C}"/>
              </a:ext>
            </a:extLst>
          </p:cNvPr>
          <p:cNvGraphicFramePr>
            <a:graphicFrameLocks noGrp="1"/>
          </p:cNvGraphicFramePr>
          <p:nvPr>
            <p:ph idx="1"/>
            <p:extLst>
              <p:ext uri="{D42A27DB-BD31-4B8C-83A1-F6EECF244321}">
                <p14:modId xmlns:p14="http://schemas.microsoft.com/office/powerpoint/2010/main" val="2294470748"/>
              </p:ext>
            </p:extLst>
          </p:nvPr>
        </p:nvGraphicFramePr>
        <p:xfrm>
          <a:off x="609600" y="1941923"/>
          <a:ext cx="10972799" cy="4176072"/>
        </p:xfrm>
        <a:graphic>
          <a:graphicData uri="http://schemas.openxmlformats.org/drawingml/2006/table">
            <a:tbl>
              <a:tblPr>
                <a:tableStyleId>{5C22544A-7EE6-4342-B048-85BDC9FD1C3A}</a:tableStyleId>
              </a:tblPr>
              <a:tblGrid>
                <a:gridCol w="4357365">
                  <a:extLst>
                    <a:ext uri="{9D8B030D-6E8A-4147-A177-3AD203B41FA5}">
                      <a16:colId xmlns:a16="http://schemas.microsoft.com/office/drawing/2014/main" val="1294640223"/>
                    </a:ext>
                  </a:extLst>
                </a:gridCol>
                <a:gridCol w="6615434">
                  <a:extLst>
                    <a:ext uri="{9D8B030D-6E8A-4147-A177-3AD203B41FA5}">
                      <a16:colId xmlns:a16="http://schemas.microsoft.com/office/drawing/2014/main" val="2449477557"/>
                    </a:ext>
                  </a:extLst>
                </a:gridCol>
              </a:tblGrid>
              <a:tr h="1044018">
                <a:tc>
                  <a:txBody>
                    <a:bodyPr/>
                    <a:lstStyle/>
                    <a:p>
                      <a:pPr marL="0" marR="0" algn="r">
                        <a:lnSpc>
                          <a:spcPct val="115000"/>
                        </a:lnSpc>
                        <a:spcBef>
                          <a:spcPts val="0"/>
                        </a:spcBef>
                        <a:spcAft>
                          <a:spcPts val="1000"/>
                        </a:spcAft>
                      </a:pPr>
                      <a:r>
                        <a:rPr lang="en-US" sz="2000">
                          <a:effectLst/>
                        </a:rPr>
                        <a:t>What do you enjoy most about your role in this organization?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2634" marR="62634" marT="0" marB="0" anchor="ctr"/>
                </a:tc>
                <a:tc>
                  <a:txBody>
                    <a:bodyPr/>
                    <a:lstStyle/>
                    <a:p>
                      <a:pPr marL="0" marR="0">
                        <a:lnSpc>
                          <a:spcPct val="115000"/>
                        </a:lnSpc>
                        <a:spcBef>
                          <a:spcPts val="0"/>
                        </a:spcBef>
                        <a:spcAft>
                          <a:spcPts val="100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2634" marR="62634" marT="0" marB="0"/>
                </a:tc>
                <a:extLst>
                  <a:ext uri="{0D108BD9-81ED-4DB2-BD59-A6C34878D82A}">
                    <a16:rowId xmlns:a16="http://schemas.microsoft.com/office/drawing/2014/main" val="3423253511"/>
                  </a:ext>
                </a:extLst>
              </a:tr>
              <a:tr h="1044018">
                <a:tc>
                  <a:txBody>
                    <a:bodyPr/>
                    <a:lstStyle/>
                    <a:p>
                      <a:pPr marL="0" marR="0" algn="r">
                        <a:lnSpc>
                          <a:spcPct val="115000"/>
                        </a:lnSpc>
                        <a:spcBef>
                          <a:spcPts val="0"/>
                        </a:spcBef>
                        <a:spcAft>
                          <a:spcPts val="1000"/>
                        </a:spcAft>
                      </a:pPr>
                      <a:r>
                        <a:rPr lang="en-US" sz="2000">
                          <a:effectLst/>
                        </a:rPr>
                        <a:t>What performance goal are you focused on right now?</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2634" marR="62634" marT="0" marB="0" anchor="ctr"/>
                </a:tc>
                <a:tc>
                  <a:txBody>
                    <a:bodyPr/>
                    <a:lstStyle/>
                    <a:p>
                      <a:pPr marL="0" marR="0">
                        <a:lnSpc>
                          <a:spcPct val="115000"/>
                        </a:lnSpc>
                        <a:spcBef>
                          <a:spcPts val="0"/>
                        </a:spcBef>
                        <a:spcAft>
                          <a:spcPts val="100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2634" marR="62634" marT="0" marB="0"/>
                </a:tc>
                <a:extLst>
                  <a:ext uri="{0D108BD9-81ED-4DB2-BD59-A6C34878D82A}">
                    <a16:rowId xmlns:a16="http://schemas.microsoft.com/office/drawing/2014/main" val="3582046192"/>
                  </a:ext>
                </a:extLst>
              </a:tr>
              <a:tr h="1044018">
                <a:tc>
                  <a:txBody>
                    <a:bodyPr/>
                    <a:lstStyle/>
                    <a:p>
                      <a:pPr marL="0" marR="0" algn="r">
                        <a:lnSpc>
                          <a:spcPct val="115000"/>
                        </a:lnSpc>
                        <a:spcBef>
                          <a:spcPts val="0"/>
                        </a:spcBef>
                        <a:spcAft>
                          <a:spcPts val="1000"/>
                        </a:spcAft>
                      </a:pPr>
                      <a:r>
                        <a:rPr lang="en-US" sz="2000" dirty="0">
                          <a:effectLst/>
                        </a:rPr>
                        <a:t>Which of your top strengths could you leverage toward this performance goal?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634" marR="62634" marT="0" marB="0" anchor="ctr"/>
                </a:tc>
                <a:tc>
                  <a:txBody>
                    <a:bodyPr/>
                    <a:lstStyle/>
                    <a:p>
                      <a:pPr marL="0" marR="0">
                        <a:lnSpc>
                          <a:spcPct val="115000"/>
                        </a:lnSpc>
                        <a:spcBef>
                          <a:spcPts val="0"/>
                        </a:spcBef>
                        <a:spcAft>
                          <a:spcPts val="1000"/>
                        </a:spcAft>
                      </a:pPr>
                      <a:r>
                        <a:rPr lang="en-US" sz="1400">
                          <a:effectLst/>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2634" marR="62634" marT="0" marB="0"/>
                </a:tc>
                <a:extLst>
                  <a:ext uri="{0D108BD9-81ED-4DB2-BD59-A6C34878D82A}">
                    <a16:rowId xmlns:a16="http://schemas.microsoft.com/office/drawing/2014/main" val="2073289566"/>
                  </a:ext>
                </a:extLst>
              </a:tr>
              <a:tr h="1044018">
                <a:tc>
                  <a:txBody>
                    <a:bodyPr/>
                    <a:lstStyle/>
                    <a:p>
                      <a:pPr marL="0" marR="0" algn="r">
                        <a:lnSpc>
                          <a:spcPct val="115000"/>
                        </a:lnSpc>
                        <a:spcBef>
                          <a:spcPts val="0"/>
                        </a:spcBef>
                        <a:spcAft>
                          <a:spcPts val="1000"/>
                        </a:spcAft>
                      </a:pPr>
                      <a:r>
                        <a:rPr lang="en-US" sz="2000" dirty="0">
                          <a:effectLst/>
                        </a:rPr>
                        <a:t>What can I do to be a better partner to you?</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2634" marR="62634" marT="0" marB="0" anchor="ctr"/>
                </a:tc>
                <a:tc>
                  <a:txBody>
                    <a:bodyPr/>
                    <a:lstStyle/>
                    <a:p>
                      <a:pPr marL="0" marR="0">
                        <a:lnSpc>
                          <a:spcPct val="115000"/>
                        </a:lnSpc>
                        <a:spcBef>
                          <a:spcPts val="0"/>
                        </a:spcBef>
                        <a:spcAft>
                          <a:spcPts val="1000"/>
                        </a:spcAft>
                      </a:pPr>
                      <a:r>
                        <a:rPr lang="en-US" sz="1400" dirty="0">
                          <a:effectLst/>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2634" marR="62634" marT="0" marB="0"/>
                </a:tc>
                <a:extLst>
                  <a:ext uri="{0D108BD9-81ED-4DB2-BD59-A6C34878D82A}">
                    <a16:rowId xmlns:a16="http://schemas.microsoft.com/office/drawing/2014/main" val="1050174376"/>
                  </a:ext>
                </a:extLst>
              </a:tr>
            </a:tbl>
          </a:graphicData>
        </a:graphic>
      </p:graphicFrame>
    </p:spTree>
    <p:extLst>
      <p:ext uri="{BB962C8B-B14F-4D97-AF65-F5344CB8AC3E}">
        <p14:creationId xmlns:p14="http://schemas.microsoft.com/office/powerpoint/2010/main" val="3151412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7E4D8-F2C4-47A3-9722-1B954F93C56D}"/>
              </a:ext>
            </a:extLst>
          </p:cNvPr>
          <p:cNvSpPr>
            <a:spLocks noGrp="1"/>
          </p:cNvSpPr>
          <p:nvPr>
            <p:ph type="title"/>
          </p:nvPr>
        </p:nvSpPr>
        <p:spPr/>
        <p:txBody>
          <a:bodyPr/>
          <a:lstStyle/>
          <a:p>
            <a:r>
              <a:rPr lang="en-US"/>
              <a:t>Conclusion</a:t>
            </a:r>
          </a:p>
        </p:txBody>
      </p:sp>
      <p:sp>
        <p:nvSpPr>
          <p:cNvPr id="3" name="Content Placeholder 2">
            <a:extLst>
              <a:ext uri="{FF2B5EF4-FFF2-40B4-BE49-F238E27FC236}">
                <a16:creationId xmlns:a16="http://schemas.microsoft.com/office/drawing/2014/main" id="{E5A87191-F94E-4672-B370-D0E31AE71751}"/>
              </a:ext>
            </a:extLst>
          </p:cNvPr>
          <p:cNvSpPr>
            <a:spLocks noGrp="1"/>
          </p:cNvSpPr>
          <p:nvPr>
            <p:ph idx="1"/>
          </p:nvPr>
        </p:nvSpPr>
        <p:spPr/>
        <p:txBody>
          <a:bodyPr>
            <a:normAutofit lnSpcReduction="10000"/>
          </a:bodyPr>
          <a:lstStyle/>
          <a:p>
            <a:r>
              <a:rPr lang="en-US" dirty="0"/>
              <a:t>Too often, groups, teams, or organizations reify, or self-replicate, the individuals, traits, and structures of the organizations to which they belong.  This duplicates existing strengths and dispositions of current members.  While this makes things simpler and more predictable, research says that it does not make for the best decision-making.</a:t>
            </a:r>
          </a:p>
          <a:p>
            <a:r>
              <a:rPr lang="en-US" dirty="0"/>
              <a:t>A diversity of types, strengths, or temperaments, on the other hand, is messy.  It generally requires more time and causes more conflict.  But it does tend to lead to better, more adaptive, more fully realized, and simply “smarter” outcomes.</a:t>
            </a:r>
          </a:p>
          <a:p>
            <a:endParaRPr lang="en-US" dirty="0"/>
          </a:p>
        </p:txBody>
      </p:sp>
    </p:spTree>
    <p:extLst>
      <p:ext uri="{BB962C8B-B14F-4D97-AF65-F5344CB8AC3E}">
        <p14:creationId xmlns:p14="http://schemas.microsoft.com/office/powerpoint/2010/main" val="4001760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Upcoming</a:t>
            </a:r>
          </a:p>
        </p:txBody>
      </p:sp>
      <p:sp>
        <p:nvSpPr>
          <p:cNvPr id="2" name="Text Placeholder 1"/>
          <p:cNvSpPr>
            <a:spLocks noGrp="1"/>
          </p:cNvSpPr>
          <p:nvPr>
            <p:ph type="body" idx="1"/>
          </p:nvPr>
        </p:nvSpPr>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time…</a:t>
            </a:r>
          </a:p>
        </p:txBody>
      </p:sp>
      <p:sp>
        <p:nvSpPr>
          <p:cNvPr id="3" name="Content Placeholder 2"/>
          <p:cNvSpPr>
            <a:spLocks noGrp="1"/>
          </p:cNvSpPr>
          <p:nvPr>
            <p:ph idx="1"/>
          </p:nvPr>
        </p:nvSpPr>
        <p:spPr/>
        <p:txBody>
          <a:bodyPr>
            <a:normAutofit/>
          </a:bodyPr>
          <a:lstStyle/>
          <a:p>
            <a:r>
              <a:rPr lang="en-US" b="1" dirty="0"/>
              <a:t>First-year students:</a:t>
            </a:r>
            <a:r>
              <a:rPr lang="en-US" dirty="0"/>
              <a:t> Study skills</a:t>
            </a:r>
          </a:p>
          <a:p>
            <a:r>
              <a:rPr lang="en-US" b="1" dirty="0"/>
              <a:t>Second-year students:</a:t>
            </a:r>
            <a:r>
              <a:rPr lang="en-US" dirty="0"/>
              <a:t> Graduate school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Reminders</a:t>
            </a:r>
          </a:p>
        </p:txBody>
      </p:sp>
      <p:sp>
        <p:nvSpPr>
          <p:cNvPr id="5" name="Content Placeholder 4"/>
          <p:cNvSpPr>
            <a:spLocks noGrp="1"/>
          </p:cNvSpPr>
          <p:nvPr>
            <p:ph idx="1"/>
          </p:nvPr>
        </p:nvSpPr>
        <p:spPr>
          <a:xfrm>
            <a:off x="609600" y="1775192"/>
            <a:ext cx="10972800" cy="4625609"/>
          </a:xfrm>
        </p:spPr>
        <p:txBody>
          <a:bodyPr>
            <a:normAutofit/>
          </a:bodyPr>
          <a:lstStyle/>
          <a:p>
            <a:r>
              <a:rPr lang="en-US" dirty="0"/>
              <a:t>Next class meeting:</a:t>
            </a:r>
          </a:p>
          <a:p>
            <a:pPr lvl="1"/>
            <a:r>
              <a:rPr lang="en-US" b="1" dirty="0"/>
              <a:t>First-year students:</a:t>
            </a:r>
            <a:r>
              <a:rPr lang="en-US" dirty="0"/>
              <a:t> September 21</a:t>
            </a:r>
          </a:p>
          <a:p>
            <a:pPr lvl="1"/>
            <a:r>
              <a:rPr lang="en-US" b="1" dirty="0"/>
              <a:t>Second-year students:</a:t>
            </a:r>
            <a:r>
              <a:rPr lang="en-US" dirty="0"/>
              <a:t> September 28</a:t>
            </a:r>
          </a:p>
          <a:p>
            <a:r>
              <a:rPr lang="en-US" b="1" dirty="0"/>
              <a:t>Assignment 2 is due next Monday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Custom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497D"/>
      </a:hlink>
      <a:folHlink>
        <a:srgbClr val="1F497D"/>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3936</TotalTime>
  <Words>1365</Words>
  <Application>Microsoft Office PowerPoint</Application>
  <PresentationFormat>Widescreen</PresentationFormat>
  <Paragraphs>204</Paragraphs>
  <Slides>21</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Corbel</vt:lpstr>
      <vt:lpstr>Times New Roman</vt:lpstr>
      <vt:lpstr>Wingdings</vt:lpstr>
      <vt:lpstr>Wingdings 2</vt:lpstr>
      <vt:lpstr>Wingdings 3</vt:lpstr>
      <vt:lpstr>Module</vt:lpstr>
      <vt:lpstr>SLD 2600</vt:lpstr>
      <vt:lpstr>Strength Finder</vt:lpstr>
      <vt:lpstr>Diversity</vt:lpstr>
      <vt:lpstr>Strengths Finder</vt:lpstr>
      <vt:lpstr>Strength = Talent + Knowledge + Skill</vt:lpstr>
      <vt:lpstr>Talent</vt:lpstr>
      <vt:lpstr>Strengths</vt:lpstr>
      <vt:lpstr>Strength = Talent × Investment</vt:lpstr>
      <vt:lpstr>5 Clues to Talent</vt:lpstr>
      <vt:lpstr>Demonstrating Your Strengths</vt:lpstr>
      <vt:lpstr>The Shadow Side: Misperceptions and Misuse</vt:lpstr>
      <vt:lpstr>Challenges Affirming our Strengths</vt:lpstr>
      <vt:lpstr>What about weaknesses?</vt:lpstr>
      <vt:lpstr>Leadership Themes</vt:lpstr>
      <vt:lpstr>Leadership Domains</vt:lpstr>
      <vt:lpstr>Complementary Partnerships</vt:lpstr>
      <vt:lpstr>To Consider: Strengths Dialogue</vt:lpstr>
      <vt:lpstr>Conclusion</vt:lpstr>
      <vt:lpstr>Upcoming</vt:lpstr>
      <vt:lpstr>Next time…</vt:lpstr>
      <vt:lpstr>Reminders</vt:lpstr>
    </vt:vector>
  </TitlesOfParts>
  <Company>Elizabethtown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CS121</dc:title>
  <dc:creator>your username</dc:creator>
  <cp:lastModifiedBy>Wittman, Barry</cp:lastModifiedBy>
  <cp:revision>268</cp:revision>
  <dcterms:created xsi:type="dcterms:W3CDTF">2009-08-24T20:26:10Z</dcterms:created>
  <dcterms:modified xsi:type="dcterms:W3CDTF">2026-09-16T16:27:14Z</dcterms:modified>
</cp:coreProperties>
</file>